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312" r:id="rId3"/>
    <p:sldId id="306" r:id="rId4"/>
    <p:sldId id="309" r:id="rId5"/>
    <p:sldId id="310" r:id="rId6"/>
    <p:sldId id="311" r:id="rId7"/>
    <p:sldId id="286" r:id="rId8"/>
    <p:sldId id="313" r:id="rId9"/>
    <p:sldId id="314" r:id="rId10"/>
    <p:sldId id="315" r:id="rId11"/>
    <p:sldId id="318" r:id="rId12"/>
    <p:sldId id="317" r:id="rId13"/>
    <p:sldId id="319" r:id="rId14"/>
    <p:sldId id="322" r:id="rId15"/>
    <p:sldId id="323" r:id="rId16"/>
    <p:sldId id="325" r:id="rId17"/>
    <p:sldId id="326" r:id="rId18"/>
    <p:sldId id="321" r:id="rId19"/>
    <p:sldId id="358" r:id="rId20"/>
    <p:sldId id="328" r:id="rId21"/>
    <p:sldId id="330" r:id="rId22"/>
    <p:sldId id="331" r:id="rId23"/>
    <p:sldId id="332" r:id="rId24"/>
    <p:sldId id="335" r:id="rId25"/>
    <p:sldId id="336" r:id="rId26"/>
    <p:sldId id="362" r:id="rId27"/>
    <p:sldId id="337" r:id="rId28"/>
    <p:sldId id="345" r:id="rId29"/>
    <p:sldId id="344" r:id="rId30"/>
    <p:sldId id="359" r:id="rId31"/>
    <p:sldId id="342" r:id="rId32"/>
    <p:sldId id="347" r:id="rId33"/>
    <p:sldId id="351" r:id="rId34"/>
    <p:sldId id="353" r:id="rId35"/>
    <p:sldId id="350" r:id="rId36"/>
    <p:sldId id="361" r:id="rId37"/>
    <p:sldId id="266" r:id="rId38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CCCC00"/>
    <a:srgbClr val="808000"/>
    <a:srgbClr val="FEF800"/>
    <a:srgbClr val="F4EE00"/>
    <a:srgbClr val="FFFF81"/>
    <a:srgbClr val="FFFFCC"/>
    <a:srgbClr val="0C45E6"/>
    <a:srgbClr val="C59EE2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8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56A93-783D-4642-A2DB-93FB95655ED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6E97E-4476-4FF1-B120-2C39557F74DB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dirty="0" smtClean="0">
            <a:latin typeface="Constantia" pitchFamily="18" charset="0"/>
          </a:endParaRPr>
        </a:p>
        <a:p>
          <a:pPr algn="ctr"/>
          <a:r>
            <a:rPr lang="ru-RU" dirty="0" smtClean="0">
              <a:latin typeface="Constantia" pitchFamily="18" charset="0"/>
            </a:rPr>
            <a:t>Региональный резерв управленческих кадров</a:t>
          </a:r>
          <a:endParaRPr lang="ru-RU" dirty="0"/>
        </a:p>
      </dgm:t>
    </dgm:pt>
    <dgm:pt modelId="{24AF0359-E1D9-447E-858C-BE2076D82008}" type="parTrans" cxnId="{027938AC-0E02-4067-AE70-C06FE18230ED}">
      <dgm:prSet/>
      <dgm:spPr/>
      <dgm:t>
        <a:bodyPr/>
        <a:lstStyle/>
        <a:p>
          <a:endParaRPr lang="ru-RU"/>
        </a:p>
      </dgm:t>
    </dgm:pt>
    <dgm:pt modelId="{E1541CE4-FC5C-4155-BA90-6DB91938738E}" type="sibTrans" cxnId="{027938AC-0E02-4067-AE70-C06FE18230ED}">
      <dgm:prSet/>
      <dgm:spPr/>
      <dgm:t>
        <a:bodyPr/>
        <a:lstStyle/>
        <a:p>
          <a:endParaRPr lang="ru-RU"/>
        </a:p>
      </dgm:t>
    </dgm:pt>
    <dgm:pt modelId="{41E52352-CA67-4492-8540-84C777B872DC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dirty="0" smtClean="0">
            <a:latin typeface="Constantia" pitchFamily="18" charset="0"/>
          </a:endParaRPr>
        </a:p>
        <a:p>
          <a:pPr algn="ctr"/>
          <a:r>
            <a:rPr lang="ru-RU" dirty="0" smtClean="0">
              <a:latin typeface="Constantia" pitchFamily="18" charset="0"/>
            </a:rPr>
            <a:t>Федеральный резерв управленческих кадров</a:t>
          </a:r>
          <a:endParaRPr lang="ru-RU" dirty="0"/>
        </a:p>
      </dgm:t>
    </dgm:pt>
    <dgm:pt modelId="{041102C3-36C1-49EC-910B-94D99CA8F362}" type="parTrans" cxnId="{A0919D33-EB72-49B3-901B-8669D9D2E04F}">
      <dgm:prSet/>
      <dgm:spPr/>
      <dgm:t>
        <a:bodyPr/>
        <a:lstStyle/>
        <a:p>
          <a:endParaRPr lang="ru-RU"/>
        </a:p>
      </dgm:t>
    </dgm:pt>
    <dgm:pt modelId="{1CD4AEAF-C0D7-4806-86F2-67E93497B8B7}" type="sibTrans" cxnId="{A0919D33-EB72-49B3-901B-8669D9D2E04F}">
      <dgm:prSet/>
      <dgm:spPr/>
      <dgm:t>
        <a:bodyPr/>
        <a:lstStyle/>
        <a:p>
          <a:endParaRPr lang="ru-RU"/>
        </a:p>
      </dgm:t>
    </dgm:pt>
    <dgm:pt modelId="{ADA2124B-5C55-41B0-9B84-1FCF1A0B9895}">
      <dgm:prSet phldrT="[Текст]"/>
      <dgm:spPr>
        <a:solidFill>
          <a:schemeClr val="accent1">
            <a:lumMod val="20000"/>
            <a:lumOff val="80000"/>
          </a:schemeClr>
        </a:solidFill>
        <a:ln w="57150"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dirty="0" smtClean="0">
              <a:latin typeface="Constantia" pitchFamily="18" charset="0"/>
            </a:rPr>
            <a:t>Резерв управленческих кадров, находящихся по патронажем Президента РФ</a:t>
          </a:r>
          <a:endParaRPr lang="ru-RU" dirty="0"/>
        </a:p>
      </dgm:t>
    </dgm:pt>
    <dgm:pt modelId="{77917F07-7E52-402D-8148-E64DD3830953}" type="parTrans" cxnId="{94426A3E-A5C6-44DF-AE90-081E21A18491}">
      <dgm:prSet/>
      <dgm:spPr/>
      <dgm:t>
        <a:bodyPr/>
        <a:lstStyle/>
        <a:p>
          <a:endParaRPr lang="ru-RU"/>
        </a:p>
      </dgm:t>
    </dgm:pt>
    <dgm:pt modelId="{A4A2718E-6368-4134-9C55-66BE4671AB5F}" type="sibTrans" cxnId="{94426A3E-A5C6-44DF-AE90-081E21A18491}">
      <dgm:prSet/>
      <dgm:spPr/>
      <dgm:t>
        <a:bodyPr/>
        <a:lstStyle/>
        <a:p>
          <a:endParaRPr lang="ru-RU"/>
        </a:p>
      </dgm:t>
    </dgm:pt>
    <dgm:pt modelId="{A7A402F5-EE62-4C2A-B056-E5467A0A4BB5}" type="pres">
      <dgm:prSet presAssocID="{2D656A93-783D-4642-A2DB-93FB95655E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F14A14-FCAB-410D-95F4-CF5CCBF85C36}" type="pres">
      <dgm:prSet presAssocID="{1806E97E-4476-4FF1-B120-2C39557F74DB}" presName="composite" presStyleCnt="0"/>
      <dgm:spPr/>
    </dgm:pt>
    <dgm:pt modelId="{02ED88C9-7B26-4C8D-93DC-978325C25B14}" type="pres">
      <dgm:prSet presAssocID="{1806E97E-4476-4FF1-B120-2C39557F74DB}" presName="LShape" presStyleLbl="alignNode1" presStyleIdx="0" presStyleCnt="5"/>
      <dgm:spPr>
        <a:effectLst/>
      </dgm:spPr>
    </dgm:pt>
    <dgm:pt modelId="{04299582-DCB1-4BAF-B951-D63635B7EAEE}" type="pres">
      <dgm:prSet presAssocID="{1806E97E-4476-4FF1-B120-2C39557F74D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F66A-862C-49D2-A59D-3629354F12FC}" type="pres">
      <dgm:prSet presAssocID="{1806E97E-4476-4FF1-B120-2C39557F74DB}" presName="Triangle" presStyleLbl="alignNode1" presStyleIdx="1" presStyleCnt="5"/>
      <dgm:spPr>
        <a:effectLst/>
      </dgm:spPr>
    </dgm:pt>
    <dgm:pt modelId="{6512F009-49AD-4DA9-A5E6-FE0C05ACDC3B}" type="pres">
      <dgm:prSet presAssocID="{E1541CE4-FC5C-4155-BA90-6DB91938738E}" presName="sibTrans" presStyleCnt="0"/>
      <dgm:spPr/>
    </dgm:pt>
    <dgm:pt modelId="{287738DE-4F35-4449-A45E-593A5B1D73BC}" type="pres">
      <dgm:prSet presAssocID="{E1541CE4-FC5C-4155-BA90-6DB91938738E}" presName="space" presStyleCnt="0"/>
      <dgm:spPr/>
    </dgm:pt>
    <dgm:pt modelId="{12F47804-80B1-4D9E-B99B-8EEE0755EDEC}" type="pres">
      <dgm:prSet presAssocID="{41E52352-CA67-4492-8540-84C777B872DC}" presName="composite" presStyleCnt="0"/>
      <dgm:spPr/>
    </dgm:pt>
    <dgm:pt modelId="{3A07EE8F-6043-4602-8619-2C1AE6410316}" type="pres">
      <dgm:prSet presAssocID="{41E52352-CA67-4492-8540-84C777B872DC}" presName="LShape" presStyleLbl="alignNode1" presStyleIdx="2" presStyleCnt="5"/>
      <dgm:spPr/>
    </dgm:pt>
    <dgm:pt modelId="{3A633283-4E1F-4C9D-BC76-6577148DA605}" type="pres">
      <dgm:prSet presAssocID="{41E52352-CA67-4492-8540-84C777B872D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FA8D-CF17-401E-96F6-952EC4BB78E0}" type="pres">
      <dgm:prSet presAssocID="{41E52352-CA67-4492-8540-84C777B872DC}" presName="Triangle" presStyleLbl="alignNode1" presStyleIdx="3" presStyleCnt="5"/>
      <dgm:spPr>
        <a:effectLst/>
      </dgm:spPr>
    </dgm:pt>
    <dgm:pt modelId="{2904FA30-13E8-44B9-B2D2-81AEF8328710}" type="pres">
      <dgm:prSet presAssocID="{1CD4AEAF-C0D7-4806-86F2-67E93497B8B7}" presName="sibTrans" presStyleCnt="0"/>
      <dgm:spPr/>
    </dgm:pt>
    <dgm:pt modelId="{452C218D-1D44-431A-AF7F-D3AFDC6E39E8}" type="pres">
      <dgm:prSet presAssocID="{1CD4AEAF-C0D7-4806-86F2-67E93497B8B7}" presName="space" presStyleCnt="0"/>
      <dgm:spPr/>
    </dgm:pt>
    <dgm:pt modelId="{2368176F-C902-4B0A-BCE1-7C78489E440B}" type="pres">
      <dgm:prSet presAssocID="{ADA2124B-5C55-41B0-9B84-1FCF1A0B9895}" presName="composite" presStyleCnt="0"/>
      <dgm:spPr/>
    </dgm:pt>
    <dgm:pt modelId="{AB7DB4CB-E9B9-4EDF-903D-D478C39356C9}" type="pres">
      <dgm:prSet presAssocID="{ADA2124B-5C55-41B0-9B84-1FCF1A0B9895}" presName="LShape" presStyleLbl="alignNode1" presStyleIdx="4" presStyleCnt="5"/>
      <dgm:spPr/>
    </dgm:pt>
    <dgm:pt modelId="{D2D24A7E-CF0A-458F-91EC-76BC523C87F8}" type="pres">
      <dgm:prSet presAssocID="{ADA2124B-5C55-41B0-9B84-1FCF1A0B989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26A3E-A5C6-44DF-AE90-081E21A18491}" srcId="{2D656A93-783D-4642-A2DB-93FB95655ED8}" destId="{ADA2124B-5C55-41B0-9B84-1FCF1A0B9895}" srcOrd="2" destOrd="0" parTransId="{77917F07-7E52-402D-8148-E64DD3830953}" sibTransId="{A4A2718E-6368-4134-9C55-66BE4671AB5F}"/>
    <dgm:cxn modelId="{027938AC-0E02-4067-AE70-C06FE18230ED}" srcId="{2D656A93-783D-4642-A2DB-93FB95655ED8}" destId="{1806E97E-4476-4FF1-B120-2C39557F74DB}" srcOrd="0" destOrd="0" parTransId="{24AF0359-E1D9-447E-858C-BE2076D82008}" sibTransId="{E1541CE4-FC5C-4155-BA90-6DB91938738E}"/>
    <dgm:cxn modelId="{4C2BEDC4-9916-44E7-8CB0-00555E606E91}" type="presOf" srcId="{41E52352-CA67-4492-8540-84C777B872DC}" destId="{3A633283-4E1F-4C9D-BC76-6577148DA605}" srcOrd="0" destOrd="0" presId="urn:microsoft.com/office/officeart/2009/3/layout/StepUpProcess"/>
    <dgm:cxn modelId="{74A67F42-E344-4DD5-8A5A-6404579D212A}" type="presOf" srcId="{ADA2124B-5C55-41B0-9B84-1FCF1A0B9895}" destId="{D2D24A7E-CF0A-458F-91EC-76BC523C87F8}" srcOrd="0" destOrd="0" presId="urn:microsoft.com/office/officeart/2009/3/layout/StepUpProcess"/>
    <dgm:cxn modelId="{07DF92A6-178A-46D5-9658-DFCAC4BCDF90}" type="presOf" srcId="{2D656A93-783D-4642-A2DB-93FB95655ED8}" destId="{A7A402F5-EE62-4C2A-B056-E5467A0A4BB5}" srcOrd="0" destOrd="0" presId="urn:microsoft.com/office/officeart/2009/3/layout/StepUpProcess"/>
    <dgm:cxn modelId="{1ED310B8-A965-4BDE-AEE9-7303FB7FCBD7}" type="presOf" srcId="{1806E97E-4476-4FF1-B120-2C39557F74DB}" destId="{04299582-DCB1-4BAF-B951-D63635B7EAEE}" srcOrd="0" destOrd="0" presId="urn:microsoft.com/office/officeart/2009/3/layout/StepUpProcess"/>
    <dgm:cxn modelId="{A0919D33-EB72-49B3-901B-8669D9D2E04F}" srcId="{2D656A93-783D-4642-A2DB-93FB95655ED8}" destId="{41E52352-CA67-4492-8540-84C777B872DC}" srcOrd="1" destOrd="0" parTransId="{041102C3-36C1-49EC-910B-94D99CA8F362}" sibTransId="{1CD4AEAF-C0D7-4806-86F2-67E93497B8B7}"/>
    <dgm:cxn modelId="{57C5D256-892F-48C7-B8A5-D9691489287B}" type="presParOf" srcId="{A7A402F5-EE62-4C2A-B056-E5467A0A4BB5}" destId="{19F14A14-FCAB-410D-95F4-CF5CCBF85C36}" srcOrd="0" destOrd="0" presId="urn:microsoft.com/office/officeart/2009/3/layout/StepUpProcess"/>
    <dgm:cxn modelId="{C94868B1-BF10-48D4-9FC0-CE9BB9643A96}" type="presParOf" srcId="{19F14A14-FCAB-410D-95F4-CF5CCBF85C36}" destId="{02ED88C9-7B26-4C8D-93DC-978325C25B14}" srcOrd="0" destOrd="0" presId="urn:microsoft.com/office/officeart/2009/3/layout/StepUpProcess"/>
    <dgm:cxn modelId="{4A772112-F3C5-410D-A4B7-AAECC3BB4A38}" type="presParOf" srcId="{19F14A14-FCAB-410D-95F4-CF5CCBF85C36}" destId="{04299582-DCB1-4BAF-B951-D63635B7EAEE}" srcOrd="1" destOrd="0" presId="urn:microsoft.com/office/officeart/2009/3/layout/StepUpProcess"/>
    <dgm:cxn modelId="{8D26F405-3EA7-42F9-9098-917CA179D144}" type="presParOf" srcId="{19F14A14-FCAB-410D-95F4-CF5CCBF85C36}" destId="{D8C5F66A-862C-49D2-A59D-3629354F12FC}" srcOrd="2" destOrd="0" presId="urn:microsoft.com/office/officeart/2009/3/layout/StepUpProcess"/>
    <dgm:cxn modelId="{CE4368E9-3DE4-4FCF-8C33-A21D164DE1CA}" type="presParOf" srcId="{A7A402F5-EE62-4C2A-B056-E5467A0A4BB5}" destId="{6512F009-49AD-4DA9-A5E6-FE0C05ACDC3B}" srcOrd="1" destOrd="0" presId="urn:microsoft.com/office/officeart/2009/3/layout/StepUpProcess"/>
    <dgm:cxn modelId="{60546211-2D0F-44F4-8471-94421A5F0D90}" type="presParOf" srcId="{6512F009-49AD-4DA9-A5E6-FE0C05ACDC3B}" destId="{287738DE-4F35-4449-A45E-593A5B1D73BC}" srcOrd="0" destOrd="0" presId="urn:microsoft.com/office/officeart/2009/3/layout/StepUpProcess"/>
    <dgm:cxn modelId="{93BFB06C-DA13-4E28-9F5C-C06E5052D9E5}" type="presParOf" srcId="{A7A402F5-EE62-4C2A-B056-E5467A0A4BB5}" destId="{12F47804-80B1-4D9E-B99B-8EEE0755EDEC}" srcOrd="2" destOrd="0" presId="urn:microsoft.com/office/officeart/2009/3/layout/StepUpProcess"/>
    <dgm:cxn modelId="{541C882D-9746-4257-87AB-EF2ED16E8E2E}" type="presParOf" srcId="{12F47804-80B1-4D9E-B99B-8EEE0755EDEC}" destId="{3A07EE8F-6043-4602-8619-2C1AE6410316}" srcOrd="0" destOrd="0" presId="urn:microsoft.com/office/officeart/2009/3/layout/StepUpProcess"/>
    <dgm:cxn modelId="{7A430C9C-C36B-4192-9528-9AC349EBCB4D}" type="presParOf" srcId="{12F47804-80B1-4D9E-B99B-8EEE0755EDEC}" destId="{3A633283-4E1F-4C9D-BC76-6577148DA605}" srcOrd="1" destOrd="0" presId="urn:microsoft.com/office/officeart/2009/3/layout/StepUpProcess"/>
    <dgm:cxn modelId="{31A37966-052D-4266-93A7-89DA4E7B063E}" type="presParOf" srcId="{12F47804-80B1-4D9E-B99B-8EEE0755EDEC}" destId="{5F97FA8D-CF17-401E-96F6-952EC4BB78E0}" srcOrd="2" destOrd="0" presId="urn:microsoft.com/office/officeart/2009/3/layout/StepUpProcess"/>
    <dgm:cxn modelId="{9287E5CC-5E59-49E5-AD2B-DA944B6BBF78}" type="presParOf" srcId="{A7A402F5-EE62-4C2A-B056-E5467A0A4BB5}" destId="{2904FA30-13E8-44B9-B2D2-81AEF8328710}" srcOrd="3" destOrd="0" presId="urn:microsoft.com/office/officeart/2009/3/layout/StepUpProcess"/>
    <dgm:cxn modelId="{8B357DD9-8294-4DFD-A89F-C49E85EDD54C}" type="presParOf" srcId="{2904FA30-13E8-44B9-B2D2-81AEF8328710}" destId="{452C218D-1D44-431A-AF7F-D3AFDC6E39E8}" srcOrd="0" destOrd="0" presId="urn:microsoft.com/office/officeart/2009/3/layout/StepUpProcess"/>
    <dgm:cxn modelId="{3D8E93D0-EFF1-46DF-8538-1391ECD8CD82}" type="presParOf" srcId="{A7A402F5-EE62-4C2A-B056-E5467A0A4BB5}" destId="{2368176F-C902-4B0A-BCE1-7C78489E440B}" srcOrd="4" destOrd="0" presId="urn:microsoft.com/office/officeart/2009/3/layout/StepUpProcess"/>
    <dgm:cxn modelId="{8E91EE5C-0FEE-4328-A7E5-2180BDEFBB32}" type="presParOf" srcId="{2368176F-C902-4B0A-BCE1-7C78489E440B}" destId="{AB7DB4CB-E9B9-4EDF-903D-D478C39356C9}" srcOrd="0" destOrd="0" presId="urn:microsoft.com/office/officeart/2009/3/layout/StepUpProcess"/>
    <dgm:cxn modelId="{4DCA88D0-61DD-40CA-9E99-61979A08977C}" type="presParOf" srcId="{2368176F-C902-4B0A-BCE1-7C78489E440B}" destId="{D2D24A7E-CF0A-458F-91EC-76BC523C87F8}" srcOrd="1" destOrd="0" presId="urn:microsoft.com/office/officeart/2009/3/layout/StepUpProcess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C1C0D-092D-4E48-AF22-1D1F724135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8229ED-A289-4C84-93EF-D17DA401BB94}">
      <dgm:prSet phldrT="[Текст]"/>
      <dgm:spPr>
        <a:solidFill>
          <a:srgbClr val="F0EA00"/>
        </a:solidFill>
        <a:ln w="57150"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dirty="0" smtClean="0">
            <a:latin typeface="Constantia" pitchFamily="18" charset="0"/>
          </a:endParaRPr>
        </a:p>
        <a:p>
          <a:pPr algn="ctr"/>
          <a:r>
            <a:rPr lang="ru-RU" dirty="0" smtClean="0">
              <a:latin typeface="Constantia" pitchFamily="18" charset="0"/>
            </a:rPr>
            <a:t>Кадровые резервы государственных органов региона</a:t>
          </a:r>
          <a:endParaRPr lang="ru-RU" dirty="0">
            <a:latin typeface="Constantia" pitchFamily="18" charset="0"/>
          </a:endParaRPr>
        </a:p>
      </dgm:t>
    </dgm:pt>
    <dgm:pt modelId="{F030FC51-D644-4EEA-9E80-00C802D1355A}" type="parTrans" cxnId="{262EAEB2-B6DD-4486-BEBA-5D8F4DEF3FD2}">
      <dgm:prSet/>
      <dgm:spPr/>
      <dgm:t>
        <a:bodyPr/>
        <a:lstStyle/>
        <a:p>
          <a:endParaRPr lang="ru-RU"/>
        </a:p>
      </dgm:t>
    </dgm:pt>
    <dgm:pt modelId="{DF22D144-9FB7-4C1D-80FF-494629B1523D}" type="sibTrans" cxnId="{262EAEB2-B6DD-4486-BEBA-5D8F4DEF3FD2}">
      <dgm:prSet/>
      <dgm:spPr/>
      <dgm:t>
        <a:bodyPr/>
        <a:lstStyle/>
        <a:p>
          <a:endParaRPr lang="ru-RU"/>
        </a:p>
      </dgm:t>
    </dgm:pt>
    <dgm:pt modelId="{B200778F-33E7-4A35-9318-FDED0CFE0071}">
      <dgm:prSet/>
      <dgm:spPr>
        <a:solidFill>
          <a:srgbClr val="F0EA00"/>
        </a:solidFill>
        <a:ln w="57150">
          <a:noFill/>
        </a:ln>
        <a:effectLst>
          <a:glow rad="101600">
            <a:schemeClr val="accent1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dirty="0" smtClean="0">
            <a:latin typeface="Constantia" pitchFamily="18" charset="0"/>
          </a:endParaRPr>
        </a:p>
        <a:p>
          <a:pPr algn="ctr"/>
          <a:r>
            <a:rPr lang="ru-RU" dirty="0" smtClean="0">
              <a:latin typeface="Constantia" pitchFamily="18" charset="0"/>
            </a:rPr>
            <a:t>Региональный кадровый резерв</a:t>
          </a:r>
          <a:endParaRPr lang="ru-RU" dirty="0">
            <a:latin typeface="Constantia" pitchFamily="18" charset="0"/>
          </a:endParaRPr>
        </a:p>
      </dgm:t>
    </dgm:pt>
    <dgm:pt modelId="{7C6C89BE-24B1-47F7-8F41-78A54AF2A9AA}" type="parTrans" cxnId="{28650687-BC4D-4A5D-9A58-65D45260C750}">
      <dgm:prSet/>
      <dgm:spPr/>
      <dgm:t>
        <a:bodyPr/>
        <a:lstStyle/>
        <a:p>
          <a:endParaRPr lang="ru-RU"/>
        </a:p>
      </dgm:t>
    </dgm:pt>
    <dgm:pt modelId="{80D3F113-E635-469F-8360-6A5B34898545}" type="sibTrans" cxnId="{28650687-BC4D-4A5D-9A58-65D45260C750}">
      <dgm:prSet/>
      <dgm:spPr/>
      <dgm:t>
        <a:bodyPr/>
        <a:lstStyle/>
        <a:p>
          <a:endParaRPr lang="ru-RU"/>
        </a:p>
      </dgm:t>
    </dgm:pt>
    <dgm:pt modelId="{098DC378-D1D0-495C-8D8B-270017334763}" type="pres">
      <dgm:prSet presAssocID="{9A1C1C0D-092D-4E48-AF22-1D1F724135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DBD19B-FDE4-465C-9BCB-4819AA601E00}" type="pres">
      <dgm:prSet presAssocID="{7E8229ED-A289-4C84-93EF-D17DA401BB94}" presName="composite" presStyleCnt="0"/>
      <dgm:spPr/>
    </dgm:pt>
    <dgm:pt modelId="{52C2502D-8F1C-4FEA-BF72-75D2855B4DE0}" type="pres">
      <dgm:prSet presAssocID="{7E8229ED-A289-4C84-93EF-D17DA401BB94}" presName="LShape" presStyleLbl="alignNode1" presStyleIdx="0" presStyleCnt="3" custLinFactNeighborX="-5305" custLinFactNeighborY="-344"/>
      <dgm:spPr/>
    </dgm:pt>
    <dgm:pt modelId="{EED33C68-F64E-4487-AA3C-0C5BE38794FF}" type="pres">
      <dgm:prSet presAssocID="{7E8229ED-A289-4C84-93EF-D17DA401BB94}" presName="ParentText" presStyleLbl="revTx" presStyleIdx="0" presStyleCnt="2" custLinFactNeighborX="-3961" custLinFactNeighborY="-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A6B3-38C1-4E6B-B200-50498865B85A}" type="pres">
      <dgm:prSet presAssocID="{7E8229ED-A289-4C84-93EF-D17DA401BB94}" presName="Triangle" presStyleLbl="alignNode1" presStyleIdx="1" presStyleCnt="3" custFlipVert="1" custScaleX="14474" custScaleY="14474"/>
      <dgm:spPr>
        <a:effectLst/>
      </dgm:spPr>
    </dgm:pt>
    <dgm:pt modelId="{EDCFC1B9-BB05-486B-AA32-6E8204BDAF8D}" type="pres">
      <dgm:prSet presAssocID="{DF22D144-9FB7-4C1D-80FF-494629B1523D}" presName="sibTrans" presStyleCnt="0"/>
      <dgm:spPr/>
    </dgm:pt>
    <dgm:pt modelId="{25167605-9DEB-467F-B888-F2831E19C55A}" type="pres">
      <dgm:prSet presAssocID="{DF22D144-9FB7-4C1D-80FF-494629B1523D}" presName="space" presStyleCnt="0"/>
      <dgm:spPr/>
    </dgm:pt>
    <dgm:pt modelId="{835FA840-2CED-4F35-A996-DFB9253A26E6}" type="pres">
      <dgm:prSet presAssocID="{B200778F-33E7-4A35-9318-FDED0CFE0071}" presName="composite" presStyleCnt="0"/>
      <dgm:spPr/>
    </dgm:pt>
    <dgm:pt modelId="{0581A704-4DA6-4ECC-92D5-BF45BCC7CADF}" type="pres">
      <dgm:prSet presAssocID="{B200778F-33E7-4A35-9318-FDED0CFE0071}" presName="LShape" presStyleLbl="alignNode1" presStyleIdx="2" presStyleCnt="3" custLinFactNeighborX="4547" custLinFactNeighborY="-2083"/>
      <dgm:spPr/>
    </dgm:pt>
    <dgm:pt modelId="{2143DFF3-5326-45C5-B52B-F066C2A13775}" type="pres">
      <dgm:prSet presAssocID="{B200778F-33E7-4A35-9318-FDED0CFE0071}" presName="ParentText" presStyleLbl="revTx" presStyleIdx="1" presStyleCnt="2" custLinFactNeighborX="5877" custLinFactNeighborY="-2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EAEB2-B6DD-4486-BEBA-5D8F4DEF3FD2}" srcId="{9A1C1C0D-092D-4E48-AF22-1D1F724135CE}" destId="{7E8229ED-A289-4C84-93EF-D17DA401BB94}" srcOrd="0" destOrd="0" parTransId="{F030FC51-D644-4EEA-9E80-00C802D1355A}" sibTransId="{DF22D144-9FB7-4C1D-80FF-494629B1523D}"/>
    <dgm:cxn modelId="{B4145E70-5D18-45A2-9E1E-83DEA9DBE887}" type="presOf" srcId="{9A1C1C0D-092D-4E48-AF22-1D1F724135CE}" destId="{098DC378-D1D0-495C-8D8B-270017334763}" srcOrd="0" destOrd="0" presId="urn:microsoft.com/office/officeart/2009/3/layout/StepUpProcess"/>
    <dgm:cxn modelId="{28650687-BC4D-4A5D-9A58-65D45260C750}" srcId="{9A1C1C0D-092D-4E48-AF22-1D1F724135CE}" destId="{B200778F-33E7-4A35-9318-FDED0CFE0071}" srcOrd="1" destOrd="0" parTransId="{7C6C89BE-24B1-47F7-8F41-78A54AF2A9AA}" sibTransId="{80D3F113-E635-469F-8360-6A5B34898545}"/>
    <dgm:cxn modelId="{EAAF9EBA-8A15-422A-9002-C964D9323CAA}" type="presOf" srcId="{B200778F-33E7-4A35-9318-FDED0CFE0071}" destId="{2143DFF3-5326-45C5-B52B-F066C2A13775}" srcOrd="0" destOrd="0" presId="urn:microsoft.com/office/officeart/2009/3/layout/StepUpProcess"/>
    <dgm:cxn modelId="{F3787B16-CE6D-413F-81CB-6E4F9BD38446}" type="presOf" srcId="{7E8229ED-A289-4C84-93EF-D17DA401BB94}" destId="{EED33C68-F64E-4487-AA3C-0C5BE38794FF}" srcOrd="0" destOrd="0" presId="urn:microsoft.com/office/officeart/2009/3/layout/StepUpProcess"/>
    <dgm:cxn modelId="{EF72C270-D138-446A-9C42-BEB6176358F1}" type="presParOf" srcId="{098DC378-D1D0-495C-8D8B-270017334763}" destId="{6DDBD19B-FDE4-465C-9BCB-4819AA601E00}" srcOrd="0" destOrd="0" presId="urn:microsoft.com/office/officeart/2009/3/layout/StepUpProcess"/>
    <dgm:cxn modelId="{41A98CAF-74BF-41AA-A0B4-467235EF2803}" type="presParOf" srcId="{6DDBD19B-FDE4-465C-9BCB-4819AA601E00}" destId="{52C2502D-8F1C-4FEA-BF72-75D2855B4DE0}" srcOrd="0" destOrd="0" presId="urn:microsoft.com/office/officeart/2009/3/layout/StepUpProcess"/>
    <dgm:cxn modelId="{5DB036E1-A16A-4808-8A74-3BB5184DA3CD}" type="presParOf" srcId="{6DDBD19B-FDE4-465C-9BCB-4819AA601E00}" destId="{EED33C68-F64E-4487-AA3C-0C5BE38794FF}" srcOrd="1" destOrd="0" presId="urn:microsoft.com/office/officeart/2009/3/layout/StepUpProcess"/>
    <dgm:cxn modelId="{F0D863C9-374B-45F2-A759-2D74C13F8B05}" type="presParOf" srcId="{6DDBD19B-FDE4-465C-9BCB-4819AA601E00}" destId="{E465A6B3-38C1-4E6B-B200-50498865B85A}" srcOrd="2" destOrd="0" presId="urn:microsoft.com/office/officeart/2009/3/layout/StepUpProcess"/>
    <dgm:cxn modelId="{E8F83275-4394-4187-A9DB-CC09417814D7}" type="presParOf" srcId="{098DC378-D1D0-495C-8D8B-270017334763}" destId="{EDCFC1B9-BB05-486B-AA32-6E8204BDAF8D}" srcOrd="1" destOrd="0" presId="urn:microsoft.com/office/officeart/2009/3/layout/StepUpProcess"/>
    <dgm:cxn modelId="{EC8F597F-AFDE-4612-86C7-BFF50093D812}" type="presParOf" srcId="{EDCFC1B9-BB05-486B-AA32-6E8204BDAF8D}" destId="{25167605-9DEB-467F-B888-F2831E19C55A}" srcOrd="0" destOrd="0" presId="urn:microsoft.com/office/officeart/2009/3/layout/StepUpProcess"/>
    <dgm:cxn modelId="{11978D91-0F93-4C91-B61A-B067FFED4B3F}" type="presParOf" srcId="{098DC378-D1D0-495C-8D8B-270017334763}" destId="{835FA840-2CED-4F35-A996-DFB9253A26E6}" srcOrd="2" destOrd="0" presId="urn:microsoft.com/office/officeart/2009/3/layout/StepUpProcess"/>
    <dgm:cxn modelId="{198DCD37-FA9B-48AF-BD0E-76862DC40831}" type="presParOf" srcId="{835FA840-2CED-4F35-A996-DFB9253A26E6}" destId="{0581A704-4DA6-4ECC-92D5-BF45BCC7CADF}" srcOrd="0" destOrd="0" presId="urn:microsoft.com/office/officeart/2009/3/layout/StepUpProcess"/>
    <dgm:cxn modelId="{178B230E-6733-4DF1-A900-C96AA13FDA5F}" type="presParOf" srcId="{835FA840-2CED-4F35-A996-DFB9253A26E6}" destId="{2143DFF3-5326-45C5-B52B-F066C2A137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6"/>
            <a:ext cx="2946400" cy="4942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6"/>
            <a:ext cx="2946400" cy="4942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7523-EF8A-48A6-A3B1-B87309A44BF4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0250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5" y="4690002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378413"/>
            <a:ext cx="2946400" cy="49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13"/>
            <a:ext cx="2946400" cy="49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1DBF1-6BC3-42D9-92F1-D49EF2919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9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1DBF1-6BC3-42D9-92F1-D49EF29196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2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C56105-97B5-4554-AC61-C4178004B63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4E7777-432B-4961-A43A-9EEF3912E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ossluzhba.gov.ru/rezerv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gossluzhba.gov.ru/rezer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gossluzhba.gov.ru/rezerv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43852" cy="3714776"/>
          </a:xfrm>
        </p:spPr>
        <p:txBody>
          <a:bodyPr anchor="ctr"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Система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кадровых резервов</a:t>
            </a:r>
            <a:br>
              <a:rPr lang="ru-RU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и их использовани</a:t>
            </a:r>
            <a:r>
              <a:rPr lang="ru-RU" dirty="0" smtClean="0">
                <a:latin typeface="Constantia" pitchFamily="18" charset="0"/>
              </a:rPr>
              <a:t>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14884"/>
            <a:ext cx="7772400" cy="417876"/>
          </a:xfrm>
        </p:spPr>
        <p:txBody>
          <a:bodyPr anchor="b"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Зуева И.А.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472608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2017424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5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67240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2400" dirty="0" smtClean="0">
                <a:latin typeface="Constantia" pitchFamily="18" charset="0"/>
              </a:rPr>
              <a:t>в разделе «Власть»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Constantia" pitchFamily="18" charset="0"/>
              </a:rPr>
              <a:t>в разделе «Кадровая политика»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Constantia" pitchFamily="18" charset="0"/>
              </a:rPr>
              <a:t>Информация для кадровых работников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Constantia" pitchFamily="18" charset="0"/>
              </a:rPr>
              <a:t>Образцы документов и форм заполнения</a:t>
            </a:r>
          </a:p>
          <a:p>
            <a:endParaRPr lang="ru-RU" sz="2400" dirty="0" smtClean="0">
              <a:latin typeface="Constantia" pitchFamily="18" charset="0"/>
            </a:endParaRPr>
          </a:p>
          <a:p>
            <a:pPr marL="109728" indent="0">
              <a:buNone/>
            </a:pPr>
            <a:r>
              <a:rPr lang="ru-RU" sz="2400" dirty="0" smtClean="0">
                <a:latin typeface="Constantia" pitchFamily="18" charset="0"/>
              </a:rPr>
              <a:t>Иные документы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1512168"/>
          </a:xfr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Формы и образцы для ведения кадрового резерва (архива </a:t>
            </a:r>
            <a:r>
              <a:rPr lang="ru-RU" sz="2400" dirty="0">
                <a:latin typeface="Constantia" pitchFamily="18" charset="0"/>
              </a:rPr>
              <a:t>кадрового </a:t>
            </a:r>
            <a:r>
              <a:rPr lang="ru-RU" sz="2400" dirty="0" smtClean="0">
                <a:latin typeface="Constantia" pitchFamily="18" charset="0"/>
              </a:rPr>
              <a:t>резерва)</a:t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>государственного органа размещены: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flipH="1">
            <a:off x="3475712" y="2490780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3454305" y="3356992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3454305" y="4149080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3454305" y="4869160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Размещены на сайте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0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11256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latin typeface="Constantia" pitchFamily="18" charset="0"/>
              </a:rPr>
              <a:t>В соответствии с пунктами 2.5 и 2.7 Положения о кадровом резерве включение в кадровый резерв государственного органа и исключение из него граждан Мурманской области оформляются приказом государственного  органа </a:t>
            </a:r>
            <a:r>
              <a:rPr lang="ru-RU" sz="2600" b="1" dirty="0">
                <a:latin typeface="Constantia" pitchFamily="18" charset="0"/>
              </a:rPr>
              <a:t>М</a:t>
            </a:r>
            <a:r>
              <a:rPr lang="ru-RU" sz="2600" b="1" dirty="0" smtClean="0">
                <a:latin typeface="Constantia" pitchFamily="18" charset="0"/>
              </a:rPr>
              <a:t>урманской области</a:t>
            </a:r>
          </a:p>
          <a:p>
            <a:pPr marL="109728" indent="0">
              <a:buNone/>
            </a:pPr>
            <a:endParaRPr lang="ru-RU" sz="2600" b="1" dirty="0" smtClean="0">
              <a:latin typeface="Constantia" pitchFamily="18" charset="0"/>
            </a:endParaRPr>
          </a:p>
          <a:p>
            <a:pPr algn="just"/>
            <a:r>
              <a:rPr lang="ru-RU" sz="2600" b="1" dirty="0" smtClean="0">
                <a:latin typeface="Constantia" pitchFamily="18" charset="0"/>
              </a:rPr>
              <a:t>Для Вашего удобства предлагаем использовать  приведенный образец приказа о включении в кадровый резерв и исключении из него (с приложениями)</a:t>
            </a:r>
          </a:p>
        </p:txBody>
      </p:sp>
    </p:spTree>
    <p:extLst>
      <p:ext uri="{BB962C8B-B14F-4D97-AF65-F5344CB8AC3E}">
        <p14:creationId xmlns:p14="http://schemas.microsoft.com/office/powerpoint/2010/main" val="39962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74664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718" y="-1683568"/>
            <a:ext cx="12017424" cy="90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7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035496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9848" y="-1683568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9"/>
            <a:ext cx="8424936" cy="5184576"/>
          </a:xfrm>
          <a:solidFill>
            <a:srgbClr val="FFFFCC"/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2000" b="1" dirty="0" smtClean="0">
              <a:latin typeface="Constantia" pitchFamily="18" charset="0"/>
            </a:endParaRPr>
          </a:p>
          <a:p>
            <a:pPr marL="109728" indent="0" algn="ctr">
              <a:buNone/>
            </a:pPr>
            <a:r>
              <a:rPr lang="ru-RU" sz="4800" b="1" dirty="0" smtClean="0">
                <a:latin typeface="Constantia" pitchFamily="18" charset="0"/>
              </a:rPr>
              <a:t>Использование </a:t>
            </a:r>
          </a:p>
          <a:p>
            <a:pPr marL="109728" indent="0" algn="ctr">
              <a:buNone/>
            </a:pPr>
            <a:r>
              <a:rPr lang="ru-RU" sz="4800" b="1" dirty="0" smtClean="0">
                <a:latin typeface="Constantia" pitchFamily="18" charset="0"/>
              </a:rPr>
              <a:t>кадрового  резерва государственного органа</a:t>
            </a:r>
          </a:p>
          <a:p>
            <a:pPr marL="109728" indent="0" algn="ctr">
              <a:buNone/>
            </a:pPr>
            <a:r>
              <a:rPr lang="ru-RU" sz="4800" b="1" dirty="0" smtClean="0">
                <a:latin typeface="Constantia" pitchFamily="18" charset="0"/>
              </a:rPr>
              <a:t>и регионального кадрового резерва</a:t>
            </a:r>
            <a:endParaRPr lang="ru-RU" sz="48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459432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176465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1000" dirty="0">
              <a:latin typeface="Constantia" pitchFamily="18" charset="0"/>
            </a:endParaRPr>
          </a:p>
          <a:p>
            <a:pPr algn="just"/>
            <a:r>
              <a:rPr lang="ru-RU" dirty="0">
                <a:latin typeface="Constantia" pitchFamily="18" charset="0"/>
              </a:rPr>
              <a:t>Одной из кадровых технологий по формированию высокопрофессионального и эффективного кадрового состава и своевременному обеспечению органов государственной власти </a:t>
            </a:r>
            <a:r>
              <a:rPr lang="ru-RU" dirty="0" smtClean="0">
                <a:latin typeface="Constantia" pitchFamily="18" charset="0"/>
              </a:rPr>
              <a:t>и </a:t>
            </a:r>
            <a:r>
              <a:rPr lang="ru-RU" dirty="0">
                <a:latin typeface="Constantia" pitchFamily="18" charset="0"/>
              </a:rPr>
              <a:t>местного самоуправления высококвалифицированными специалистами является кадровый резерв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pPr algn="just"/>
            <a:endParaRPr lang="ru-RU" sz="1000" dirty="0">
              <a:latin typeface="Constantia" pitchFamily="18" charset="0"/>
            </a:endParaRPr>
          </a:p>
          <a:p>
            <a:pPr algn="just"/>
            <a:r>
              <a:rPr lang="ru-RU" dirty="0">
                <a:latin typeface="Constantia" pitchFamily="18" charset="0"/>
              </a:rPr>
              <a:t>В масштабах страны кадровый резерв – это механизм создания современного государства и общества, поскольку созданный на региональном и федеральном уровнях он является не только «скамейкой запасных» для государственных органов власти, но и «копилкой» как губернаторов, так и Президента РФ для назначений на самые высокие должности.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296144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Constantia" pitchFamily="18" charset="0"/>
              </a:rPr>
              <a:t>Современные </a:t>
            </a:r>
            <a: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  <a:t>стандарты</a:t>
            </a:r>
            <a:b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  <a:t>государственного </a:t>
            </a:r>
            <a:r>
              <a:rPr lang="ru-RU" sz="2300" dirty="0">
                <a:solidFill>
                  <a:schemeClr val="tx1"/>
                </a:solidFill>
                <a:latin typeface="Constantia" pitchFamily="18" charset="0"/>
              </a:rPr>
              <a:t>управления предполагают наличие высокопрофессионального и </a:t>
            </a:r>
            <a: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  <a:t>эффективного</a:t>
            </a:r>
            <a:b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  <a:t>кадрового </a:t>
            </a:r>
            <a:r>
              <a:rPr lang="ru-RU" sz="2300" dirty="0">
                <a:solidFill>
                  <a:schemeClr val="tx1"/>
                </a:solidFill>
                <a:latin typeface="Constantia" pitchFamily="18" charset="0"/>
              </a:rPr>
              <a:t>состава гражданских </a:t>
            </a:r>
            <a:r>
              <a:rPr lang="ru-RU" sz="2300" dirty="0" smtClean="0">
                <a:solidFill>
                  <a:schemeClr val="tx1"/>
                </a:solidFill>
                <a:latin typeface="Constantia" pitchFamily="18" charset="0"/>
              </a:rPr>
              <a:t>служащ</a:t>
            </a:r>
            <a:r>
              <a:rPr lang="ru-RU" sz="2300" dirty="0" smtClean="0">
                <a:latin typeface="Constantia" pitchFamily="18" charset="0"/>
              </a:rPr>
              <a:t>их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3008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3747871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sz="2400" b="1" dirty="0" smtClean="0">
                <a:latin typeface="Constantia" pitchFamily="18" charset="0"/>
              </a:rPr>
              <a:t>Руководитель государственного органа, руководитель заинтересованного структурного подразделения или кадровый сотрудник:</a:t>
            </a:r>
          </a:p>
          <a:p>
            <a:pPr marL="109728" indent="0" algn="just">
              <a:buNone/>
            </a:pPr>
            <a:endParaRPr lang="ru-RU" sz="900" b="1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 может ознакомиться с электронной базой регионального кадрового резерва в управлении государственной службы и кадров</a:t>
            </a:r>
          </a:p>
          <a:p>
            <a:pPr algn="just"/>
            <a:endParaRPr lang="ru-RU" sz="9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на основании письменного запроса государственного органа получить выписку из регионального кадрового резерва по заданным параметрам: группа должностей и специализация</a:t>
            </a:r>
          </a:p>
          <a:p>
            <a:pPr algn="just"/>
            <a:endParaRPr lang="ru-RU" sz="9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ознакомиться с личным делом резервиста в соответствующем государственном органе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47" y="332656"/>
            <a:ext cx="7916001" cy="792088"/>
          </a:xfr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Использование регионального кадрового резерва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373216"/>
            <a:ext cx="5287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(в 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настоящее время в региональном кадровом резерве состоят 360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человек)</a:t>
            </a:r>
            <a:endParaRPr lang="ru-RU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5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1384995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Constantia" pitchFamily="18" charset="0"/>
              </a:rPr>
              <a:t>II</a:t>
            </a:r>
            <a:r>
              <a:rPr lang="ru-RU" sz="2800" b="1" u="sng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latin typeface="Constantia" pitchFamily="18" charset="0"/>
              </a:rPr>
              <a:t>блок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езерв управленческих кадров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включает в себя 3 вида: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2448272" cy="304698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Constantia" pitchFamily="18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</a:rPr>
              <a:t>Резерв управленческих кадров Мурманской области – </a:t>
            </a:r>
            <a:r>
              <a:rPr lang="ru-RU" sz="2400" b="1" dirty="0" smtClean="0">
                <a:latin typeface="Constantia" pitchFamily="18" charset="0"/>
              </a:rPr>
              <a:t>Региональный резерв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497963"/>
            <a:ext cx="2425233" cy="304698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Constantia" pitchFamily="18" charset="0"/>
            </a:endParaRPr>
          </a:p>
          <a:p>
            <a:pPr algn="ctr"/>
            <a:r>
              <a:rPr lang="ru-RU" sz="2400" dirty="0" smtClean="0">
                <a:latin typeface="Constantia" pitchFamily="18" charset="0"/>
              </a:rPr>
              <a:t>Федеральный резерв управленческих кадров – </a:t>
            </a:r>
            <a:r>
              <a:rPr lang="ru-RU" sz="2400" b="1" dirty="0" smtClean="0">
                <a:latin typeface="Constantia" pitchFamily="18" charset="0"/>
              </a:rPr>
              <a:t>Федеральный резерв</a:t>
            </a:r>
          </a:p>
          <a:p>
            <a:pPr algn="ctr"/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497963"/>
            <a:ext cx="2634646" cy="304698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Резерв управленческих кадров, находящихся под патронажем Президента РФ – </a:t>
            </a:r>
            <a:r>
              <a:rPr lang="ru-RU" sz="2400" b="1" dirty="0" smtClean="0">
                <a:latin typeface="Constantia" pitchFamily="18" charset="0"/>
              </a:rPr>
              <a:t>Президентский резерв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flipH="1">
            <a:off x="4308472" y="1957963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7343720" y="1941208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1439653" y="1941208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3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63734"/>
            <a:ext cx="8496944" cy="830997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Региональный резерв формируется</a:t>
            </a:r>
          </a:p>
          <a:p>
            <a:pPr algn="ctr"/>
            <a:r>
              <a:rPr lang="ru-RU" sz="2400" b="1" dirty="0" smtClean="0">
                <a:latin typeface="Constantia" pitchFamily="18" charset="0"/>
              </a:rPr>
              <a:t>по трем целевым группам</a:t>
            </a:r>
            <a:endParaRPr lang="ru-RU" sz="2400" b="1" dirty="0">
              <a:latin typeface="Constantia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flipH="1">
            <a:off x="4193968" y="1457471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7"/>
            <a:ext cx="2448272" cy="286232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руководящие должности </a:t>
            </a:r>
            <a:r>
              <a:rPr lang="ru-RU" sz="2000" dirty="0">
                <a:latin typeface="Constantia" pitchFamily="18" charset="0"/>
              </a:rPr>
              <a:t>в исполнительных органах государственной власти Мурманской </a:t>
            </a:r>
            <a:r>
              <a:rPr lang="ru-RU" sz="2000" dirty="0" smtClean="0">
                <a:latin typeface="Constantia" pitchFamily="18" charset="0"/>
              </a:rPr>
              <a:t>области</a:t>
            </a:r>
          </a:p>
          <a:p>
            <a:pPr algn="ctr"/>
            <a:r>
              <a:rPr lang="ru-RU" sz="2000" b="1" i="1" dirty="0" smtClean="0">
                <a:latin typeface="Constantia" pitchFamily="18" charset="0"/>
              </a:rPr>
              <a:t>(31 человек)</a:t>
            </a:r>
            <a:endParaRPr lang="ru-RU" sz="2000" b="1" i="1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060847"/>
            <a:ext cx="2736304" cy="378565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выборные должности </a:t>
            </a:r>
            <a:r>
              <a:rPr lang="ru-RU" sz="2000" dirty="0">
                <a:latin typeface="Constantia" pitchFamily="18" charset="0"/>
              </a:rPr>
              <a:t>в </a:t>
            </a:r>
            <a:r>
              <a:rPr lang="ru-RU" sz="2000" dirty="0" smtClean="0">
                <a:latin typeface="Constantia" pitchFamily="18" charset="0"/>
              </a:rPr>
              <a:t>законодательных </a:t>
            </a:r>
            <a:r>
              <a:rPr lang="ru-RU" sz="2000" dirty="0">
                <a:latin typeface="Constantia" pitchFamily="18" charset="0"/>
              </a:rPr>
              <a:t>(</a:t>
            </a:r>
            <a:r>
              <a:rPr lang="ru-RU" sz="2000" dirty="0" smtClean="0">
                <a:latin typeface="Constantia" pitchFamily="18" charset="0"/>
              </a:rPr>
              <a:t>представительных</a:t>
            </a:r>
            <a:r>
              <a:rPr lang="ru-RU" sz="2000" dirty="0">
                <a:latin typeface="Constantia" pitchFamily="18" charset="0"/>
              </a:rPr>
              <a:t>) </a:t>
            </a:r>
            <a:r>
              <a:rPr lang="ru-RU" sz="2000" dirty="0" smtClean="0">
                <a:latin typeface="Constantia" pitchFamily="18" charset="0"/>
              </a:rPr>
              <a:t>органах Мурманской </a:t>
            </a:r>
            <a:r>
              <a:rPr lang="ru-RU" sz="2000" dirty="0">
                <a:latin typeface="Constantia" pitchFamily="18" charset="0"/>
              </a:rPr>
              <a:t>области, должности глав муниципальных образований (городских </a:t>
            </a:r>
            <a:r>
              <a:rPr lang="ru-RU" sz="2000" dirty="0" smtClean="0">
                <a:latin typeface="Constantia" pitchFamily="18" charset="0"/>
              </a:rPr>
              <a:t>округов </a:t>
            </a:r>
            <a:r>
              <a:rPr lang="ru-RU" sz="2000" dirty="0">
                <a:latin typeface="Constantia" pitchFamily="18" charset="0"/>
              </a:rPr>
              <a:t>и </a:t>
            </a:r>
            <a:r>
              <a:rPr lang="ru-RU" sz="2000" dirty="0" smtClean="0">
                <a:latin typeface="Constantia" pitchFamily="18" charset="0"/>
              </a:rPr>
              <a:t>муниципальных </a:t>
            </a:r>
            <a:r>
              <a:rPr lang="ru-RU" sz="2000" dirty="0">
                <a:latin typeface="Constantia" pitchFamily="18" charset="0"/>
              </a:rPr>
              <a:t>районов) </a:t>
            </a:r>
            <a:r>
              <a:rPr lang="ru-RU" sz="2000" dirty="0" smtClean="0">
                <a:latin typeface="Constantia" pitchFamily="18" charset="0"/>
              </a:rPr>
              <a:t>области </a:t>
            </a:r>
          </a:p>
          <a:p>
            <a:pPr algn="ctr"/>
            <a:r>
              <a:rPr lang="ru-RU" sz="2000" b="1" i="1" dirty="0" smtClean="0">
                <a:latin typeface="Constantia" pitchFamily="18" charset="0"/>
              </a:rPr>
              <a:t>(66 человек)</a:t>
            </a:r>
            <a:endParaRPr lang="ru-RU" sz="2000" b="1" i="1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060847"/>
            <a:ext cx="2952328" cy="469359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nstantia" pitchFamily="18" charset="0"/>
              </a:rPr>
              <a:t>должности руководителей </a:t>
            </a:r>
            <a:r>
              <a:rPr lang="ru-RU" sz="2000" dirty="0">
                <a:latin typeface="Constantia" pitchFamily="18" charset="0"/>
              </a:rPr>
              <a:t>государственных областных </a:t>
            </a:r>
            <a:r>
              <a:rPr lang="ru-RU" sz="2000" b="1" dirty="0">
                <a:latin typeface="Constantia" pitchFamily="18" charset="0"/>
              </a:rPr>
              <a:t>предприятий</a:t>
            </a:r>
            <a:r>
              <a:rPr lang="ru-RU" sz="2000" dirty="0">
                <a:latin typeface="Constantia" pitchFamily="18" charset="0"/>
              </a:rPr>
              <a:t> и учреждений, организаций регионального значения с долей участия Мурманской области в уставном капитале организации 25 и более процентов по отрасля</a:t>
            </a:r>
            <a:r>
              <a:rPr lang="ru-RU" sz="1900" dirty="0">
                <a:latin typeface="Constantia" pitchFamily="18" charset="0"/>
              </a:rPr>
              <a:t>м </a:t>
            </a:r>
            <a:endParaRPr lang="ru-RU" sz="1900" dirty="0" smtClean="0">
              <a:latin typeface="Constantia" pitchFamily="18" charset="0"/>
            </a:endParaRPr>
          </a:p>
          <a:p>
            <a:pPr algn="ctr"/>
            <a:r>
              <a:rPr lang="ru-RU" sz="1900" b="1" i="1" dirty="0" smtClean="0">
                <a:latin typeface="Constantia" pitchFamily="18" charset="0"/>
              </a:rPr>
              <a:t>(16 человек)</a:t>
            </a:r>
            <a:endParaRPr lang="ru-RU" sz="1900" b="1" i="1" dirty="0">
              <a:latin typeface="Constantia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flipH="1">
            <a:off x="7254308" y="1457471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1385656" y="1457471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8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4400" y="1341338"/>
            <a:ext cx="2731730" cy="830997"/>
          </a:xfrm>
          <a:prstGeom prst="rect">
            <a:avLst/>
          </a:prstGeom>
          <a:solidFill>
            <a:srgbClr val="C00000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Высший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уровень резерва</a:t>
            </a:r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841" y="2852936"/>
            <a:ext cx="2719244" cy="830997"/>
          </a:xfrm>
          <a:prstGeom prst="rect">
            <a:avLst/>
          </a:prstGeom>
          <a:solidFill>
            <a:srgbClr val="74B230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Базовый</a:t>
            </a:r>
          </a:p>
          <a:p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ровень резерва</a:t>
            </a:r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22" y="4437112"/>
            <a:ext cx="2725487" cy="830997"/>
          </a:xfrm>
          <a:prstGeom prst="rect">
            <a:avLst/>
          </a:prstGeom>
          <a:solidFill>
            <a:srgbClr val="7030A0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Перспективный</a:t>
            </a:r>
          </a:p>
          <a:p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ровень резерва</a:t>
            </a:r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157" y="1156673"/>
            <a:ext cx="5353628" cy="1200329"/>
          </a:xfrm>
          <a:prstGeom prst="rect">
            <a:avLst/>
          </a:prstGeom>
          <a:solidFill>
            <a:srgbClr val="FFEBEB"/>
          </a:solidFill>
          <a:ln w="5715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/>
                <a:cs typeface="Times New Roman"/>
              </a:rPr>
              <a:t> ● </a:t>
            </a:r>
            <a:r>
              <a:rPr lang="ru-RU" dirty="0" smtClean="0">
                <a:latin typeface="Constantia" pitchFamily="18" charset="0"/>
              </a:rPr>
              <a:t>Компетенции</a:t>
            </a:r>
            <a:r>
              <a:rPr lang="ru-RU" dirty="0">
                <a:latin typeface="Constantia" pitchFamily="18" charset="0"/>
              </a:rPr>
              <a:t>, опыт и общий уровень подготовки кандидата достаточны для назначения на вышестоящую управленческую должность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30332" y="2636912"/>
            <a:ext cx="5364088" cy="1477328"/>
          </a:xfrm>
          <a:prstGeom prst="rect">
            <a:avLst/>
          </a:prstGeom>
          <a:solidFill>
            <a:srgbClr val="E7F4D8"/>
          </a:solidFill>
          <a:ln w="57150">
            <a:solidFill>
              <a:srgbClr val="74B23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/>
                <a:cs typeface="Times New Roman"/>
              </a:rPr>
              <a:t> ● </a:t>
            </a:r>
            <a:r>
              <a:rPr lang="ru-RU" dirty="0" smtClean="0">
                <a:latin typeface="Constantia" pitchFamily="18" charset="0"/>
              </a:rPr>
              <a:t>После </a:t>
            </a:r>
            <a:r>
              <a:rPr lang="ru-RU" dirty="0">
                <a:latin typeface="Constantia" pitchFamily="18" charset="0"/>
              </a:rPr>
              <a:t>прохождения дополнительного профессионального обучения, по итогам и с учетом тестирования кандидат может претендовать на занятие вышестоящей управленческой </a:t>
            </a:r>
            <a:r>
              <a:rPr lang="ru-RU" dirty="0" smtClean="0">
                <a:latin typeface="Constantia" pitchFamily="18" charset="0"/>
              </a:rPr>
              <a:t>должности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0332" y="4412851"/>
            <a:ext cx="5364088" cy="2308324"/>
          </a:xfrm>
          <a:prstGeom prst="rect">
            <a:avLst/>
          </a:prstGeom>
          <a:solidFill>
            <a:srgbClr val="F3EBF9"/>
          </a:solidFill>
          <a:ln w="57150">
            <a:solidFill>
              <a:srgbClr val="7030A0"/>
            </a:solidFill>
          </a:ln>
          <a:effectLst>
            <a:glow rad="63500">
              <a:srgbClr val="C59EE2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/>
                <a:cs typeface="Times New Roman"/>
              </a:rPr>
              <a:t> ● </a:t>
            </a:r>
            <a:r>
              <a:rPr lang="ru-RU" dirty="0" smtClean="0">
                <a:latin typeface="Constantia" pitchFamily="18" charset="0"/>
              </a:rPr>
              <a:t>Перспективные </a:t>
            </a:r>
            <a:r>
              <a:rPr lang="ru-RU" dirty="0">
                <a:latin typeface="Constantia" pitchFamily="18" charset="0"/>
              </a:rPr>
              <a:t>(в том числе молодые) руководители, которые после получения дополнительного профессионального обучения, стажировки в профильных государственных органах по итогам и с учетом тестирования могут претендовать на замещение управленческих должностей, в том числе в порядке должностного роста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708" y="392109"/>
            <a:ext cx="8277736" cy="43088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nstantia" pitchFamily="18" charset="0"/>
              </a:rPr>
              <a:t>Резерв управленческих кадров состоит из трех уровней:</a:t>
            </a:r>
            <a:endParaRPr lang="ru-RU" sz="22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24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450" y="921122"/>
            <a:ext cx="8207014" cy="480131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/>
                <a:cs typeface="Times New Roman"/>
              </a:rPr>
              <a:t> ● Вся информация о резерве управленческих кадров:</a:t>
            </a:r>
          </a:p>
          <a:p>
            <a:pPr algn="just"/>
            <a:r>
              <a:rPr lang="ru-RU" sz="2200" dirty="0" smtClean="0">
                <a:latin typeface="Times New Roman"/>
                <a:cs typeface="Times New Roman"/>
              </a:rPr>
              <a:t>	- регламентирующие документы</a:t>
            </a:r>
          </a:p>
          <a:p>
            <a:pPr algn="just"/>
            <a:r>
              <a:rPr lang="ru-RU" sz="2200" dirty="0" smtClean="0">
                <a:latin typeface="Times New Roman"/>
                <a:cs typeface="Times New Roman"/>
              </a:rPr>
              <a:t>	- информация о текущих и завершенных конкурсах</a:t>
            </a:r>
          </a:p>
          <a:p>
            <a:pPr algn="just"/>
            <a:r>
              <a:rPr lang="ru-RU" sz="2200" dirty="0" smtClean="0">
                <a:latin typeface="Times New Roman"/>
                <a:cs typeface="Times New Roman"/>
              </a:rPr>
              <a:t>	- список резерва управленческих кадров,</a:t>
            </a:r>
          </a:p>
          <a:p>
            <a:pPr algn="just"/>
            <a:r>
              <a:rPr lang="ru-RU" sz="2200" dirty="0" smtClean="0">
                <a:latin typeface="Times New Roman"/>
                <a:cs typeface="Times New Roman"/>
              </a:rPr>
              <a:t>	- информация о наших резервистах и т.д.</a:t>
            </a:r>
          </a:p>
          <a:p>
            <a:pPr algn="just"/>
            <a:endParaRPr lang="ru-RU" sz="2200" dirty="0">
              <a:latin typeface="Times New Roman"/>
              <a:cs typeface="Times New Roman"/>
            </a:endParaRPr>
          </a:p>
          <a:p>
            <a:pPr algn="ctr"/>
            <a:r>
              <a:rPr lang="ru-RU" sz="2200" b="1" dirty="0" smtClean="0">
                <a:latin typeface="Constantia" pitchFamily="18" charset="0"/>
              </a:rPr>
              <a:t>размещена на </a:t>
            </a:r>
            <a:r>
              <a:rPr lang="ru-RU" sz="2200" b="1" dirty="0">
                <a:latin typeface="Constantia" pitchFamily="18" charset="0"/>
              </a:rPr>
              <a:t>официальном портале Мурманской </a:t>
            </a:r>
            <a:r>
              <a:rPr lang="ru-RU" sz="2200" b="1" dirty="0" smtClean="0">
                <a:latin typeface="Constantia" pitchFamily="18" charset="0"/>
              </a:rPr>
              <a:t>области в </a:t>
            </a:r>
            <a:r>
              <a:rPr lang="ru-RU" sz="2200" b="1" dirty="0">
                <a:latin typeface="Constantia" pitchFamily="18" charset="0"/>
              </a:rPr>
              <a:t>разделе «Резерв управленческих кадров</a:t>
            </a:r>
            <a:r>
              <a:rPr lang="ru-RU" sz="2200" b="1" dirty="0" smtClean="0">
                <a:latin typeface="Constantia" pitchFamily="18" charset="0"/>
              </a:rPr>
              <a:t>»</a:t>
            </a:r>
          </a:p>
          <a:p>
            <a:pPr algn="ctr"/>
            <a:endParaRPr lang="ru-RU" sz="2200" b="1" dirty="0" smtClean="0">
              <a:latin typeface="Constantia" pitchFamily="18" charset="0"/>
            </a:endParaRPr>
          </a:p>
          <a:p>
            <a:pPr algn="just"/>
            <a:r>
              <a:rPr lang="ru-RU" sz="2200" dirty="0" smtClean="0">
                <a:latin typeface="Times New Roman"/>
                <a:cs typeface="Times New Roman"/>
              </a:rPr>
              <a:t>● </a:t>
            </a:r>
            <a:r>
              <a:rPr lang="ru-RU" sz="2200" dirty="0" smtClean="0">
                <a:latin typeface="Constantia" pitchFamily="18" charset="0"/>
              </a:rPr>
              <a:t>Информация </a:t>
            </a:r>
            <a:r>
              <a:rPr lang="ru-RU" sz="2200" dirty="0">
                <a:latin typeface="Constantia" pitchFamily="18" charset="0"/>
              </a:rPr>
              <a:t>о численном составе региональных резервов управленческих </a:t>
            </a:r>
            <a:r>
              <a:rPr lang="ru-RU" sz="2200" dirty="0" smtClean="0">
                <a:latin typeface="Constantia" pitchFamily="18" charset="0"/>
              </a:rPr>
              <a:t>кадров Российской Федерации размещается </a:t>
            </a:r>
            <a:r>
              <a:rPr lang="ru-RU" sz="2200" dirty="0">
                <a:latin typeface="Constantia" pitchFamily="18" charset="0"/>
              </a:rPr>
              <a:t>на Федеральном портале управленческих кадров в разделе «Резерв кадров»: </a:t>
            </a:r>
            <a:r>
              <a:rPr lang="ru-RU" sz="2200" dirty="0" smtClean="0">
                <a:latin typeface="Constantia" pitchFamily="18" charset="0"/>
              </a:rPr>
              <a:t> </a:t>
            </a:r>
            <a:r>
              <a:rPr lang="ru-RU" sz="2200" b="1" u="sng" dirty="0" smtClean="0">
                <a:solidFill>
                  <a:srgbClr val="0C45E6"/>
                </a:solidFill>
                <a:latin typeface="Constantia" pitchFamily="18" charset="0"/>
                <a:hlinkClick r:id="rId2"/>
              </a:rPr>
              <a:t>http://gossluzhba.gov.ru/rezerv</a:t>
            </a:r>
            <a:endParaRPr lang="ru-RU" sz="2200" b="1" u="sng" dirty="0" smtClean="0">
              <a:solidFill>
                <a:srgbClr val="0C45E6"/>
              </a:solidFill>
              <a:latin typeface="Constantia" pitchFamily="18" charset="0"/>
            </a:endParaRPr>
          </a:p>
          <a:p>
            <a:pPr algn="ctr"/>
            <a:endParaRPr lang="ru-RU" sz="1200" u="sng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83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3725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158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70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21594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6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61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89148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15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7183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Система </a:t>
            </a:r>
            <a:r>
              <a:rPr lang="ru-RU" sz="3600" dirty="0">
                <a:solidFill>
                  <a:schemeClr val="tx1"/>
                </a:solidFill>
                <a:latin typeface="Constantia" pitchFamily="18" charset="0"/>
              </a:rPr>
              <a:t>кадровых </a:t>
            </a:r>
            <a:r>
              <a:rPr lang="ru-RU" sz="3600" dirty="0" smtClean="0">
                <a:solidFill>
                  <a:schemeClr val="tx1"/>
                </a:solidFill>
                <a:latin typeface="Constantia" pitchFamily="18" charset="0"/>
              </a:rPr>
              <a:t>резервов</a:t>
            </a:r>
            <a:r>
              <a:rPr lang="ru-RU" sz="3600" b="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>состоит из двух больших блоков</a:t>
            </a:r>
            <a:r>
              <a:rPr lang="ru-RU" sz="2800" b="0" dirty="0" smtClean="0">
                <a:latin typeface="Constantia" pitchFamily="18" charset="0"/>
              </a:rPr>
              <a:t/>
            </a:r>
            <a:br>
              <a:rPr lang="ru-RU" sz="2800" b="0" dirty="0" smtClean="0">
                <a:latin typeface="Constantia" pitchFamily="18" charset="0"/>
              </a:rPr>
            </a:br>
            <a:endParaRPr lang="ru-RU" sz="2800" b="0" dirty="0"/>
          </a:p>
        </p:txBody>
      </p:sp>
      <p:sp>
        <p:nvSpPr>
          <p:cNvPr id="7" name="Стрелка вниз 6"/>
          <p:cNvSpPr/>
          <p:nvPr/>
        </p:nvSpPr>
        <p:spPr>
          <a:xfrm rot="3011470">
            <a:off x="3419579" y="1225967"/>
            <a:ext cx="356619" cy="1549238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675512" flipH="1">
            <a:off x="5270764" y="1273063"/>
            <a:ext cx="336335" cy="148725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2717399"/>
            <a:ext cx="3314167" cy="316597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60790" y="2807668"/>
            <a:ext cx="3259261" cy="298543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nstantia" pitchFamily="18" charset="0"/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блок: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800" dirty="0" smtClean="0">
                <a:latin typeface="Constantia" pitchFamily="18" charset="0"/>
              </a:rPr>
              <a:t>резерв управленческих кадров</a:t>
            </a:r>
          </a:p>
          <a:p>
            <a:pPr algn="ctr"/>
            <a:r>
              <a:rPr lang="ru-RU" sz="2800" dirty="0" smtClean="0">
                <a:latin typeface="Constantia" pitchFamily="18" charset="0"/>
              </a:rPr>
              <a:t> </a:t>
            </a:r>
          </a:p>
          <a:p>
            <a:pPr algn="ctr"/>
            <a:endParaRPr lang="ru-RU" sz="2000" dirty="0" smtClean="0"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8588" y="2708920"/>
            <a:ext cx="3259566" cy="3240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6575" y="2774828"/>
            <a:ext cx="3183592" cy="31085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nstantia" pitchFamily="18" charset="0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 блок: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800" dirty="0" smtClean="0">
                <a:latin typeface="Constantia" pitchFamily="18" charset="0"/>
              </a:rPr>
              <a:t>кадровый резерв на государств-й гражданской службе</a:t>
            </a:r>
          </a:p>
          <a:p>
            <a:pPr algn="ctr"/>
            <a:endParaRPr lang="ru-RU" sz="2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387424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396044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Управлением государственной службы и кадров сформированы личные дела резервистов, с которыми Вы можете ознакомить своих руководителей.</a:t>
            </a:r>
          </a:p>
          <a:p>
            <a:pPr algn="just"/>
            <a:endParaRPr lang="ru-RU" sz="8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Из регионального резерва управленческих кадров можно назначать на руководящие должности в соответствии с перечнем целевых должностей, а также резервистам (при их согласии) можно предлагать и другие должности в исполнительных органах государственной власти или государственных предприятиях и учреждениях Мурманской области.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22114"/>
          </a:xfr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Constantia" pitchFamily="18" charset="0"/>
              </a:rPr>
              <a:t>Использование  </a:t>
            </a:r>
            <a:r>
              <a:rPr lang="ru-RU" sz="2600" dirty="0">
                <a:solidFill>
                  <a:schemeClr val="tx1"/>
                </a:solidFill>
                <a:latin typeface="Constantia" pitchFamily="18" charset="0"/>
              </a:rPr>
              <a:t>резерва </a:t>
            </a:r>
            <a:r>
              <a:rPr lang="ru-RU" sz="2600" dirty="0" smtClean="0">
                <a:solidFill>
                  <a:schemeClr val="tx1"/>
                </a:solidFill>
                <a:latin typeface="Constantia" pitchFamily="18" charset="0"/>
              </a:rPr>
              <a:t> управленческих  </a:t>
            </a:r>
            <a:r>
              <a:rPr lang="ru-RU" sz="2600" dirty="0">
                <a:solidFill>
                  <a:schemeClr val="tx1"/>
                </a:solidFill>
                <a:latin typeface="Constantia" pitchFamily="18" charset="0"/>
              </a:rPr>
              <a:t>кадров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31228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47525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Constantia" pitchFamily="18" charset="0"/>
              </a:rPr>
              <a:t>формируется на федеральном уровне (Правительством Российской Федерации</a:t>
            </a:r>
            <a:r>
              <a:rPr lang="ru-RU" sz="2000" dirty="0" smtClean="0">
                <a:latin typeface="Constantia" pitchFamily="18" charset="0"/>
              </a:rPr>
              <a:t>) </a:t>
            </a:r>
            <a:r>
              <a:rPr lang="ru-RU" sz="2000" dirty="0">
                <a:latin typeface="Constantia" pitchFamily="18" charset="0"/>
              </a:rPr>
              <a:t>и представляет собой базу данных высокопрофессиональных и перспективных сотрудников федеральных органов исполнительной власти, государственных органов субъектов Российской Федерации, а также государственных корпораций и организаций, перечень которых определяется Правительством </a:t>
            </a:r>
            <a:r>
              <a:rPr lang="ru-RU" sz="2000" dirty="0" smtClean="0">
                <a:latin typeface="Constantia" pitchFamily="18" charset="0"/>
              </a:rPr>
              <a:t>РФ, </a:t>
            </a:r>
            <a:r>
              <a:rPr lang="ru-RU" sz="2000" dirty="0">
                <a:latin typeface="Constantia" pitchFamily="18" charset="0"/>
              </a:rPr>
              <a:t>рекомендованных в установленном порядке </a:t>
            </a:r>
            <a:r>
              <a:rPr lang="ru-RU" sz="2000" dirty="0" smtClean="0">
                <a:latin typeface="Constantia" pitchFamily="18" charset="0"/>
              </a:rPr>
              <a:t>руководителем («</a:t>
            </a:r>
            <a:r>
              <a:rPr lang="ru-RU" sz="2000" dirty="0">
                <a:latin typeface="Constantia" pitchFamily="18" charset="0"/>
              </a:rPr>
              <a:t>первым лицом») соответствующего государственного органа и организации</a:t>
            </a:r>
            <a:r>
              <a:rPr lang="ru-RU" sz="2000" dirty="0" smtClean="0">
                <a:latin typeface="Constantia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Constantia" pitchFamily="18" charset="0"/>
              </a:rPr>
              <a:t>Федеральный резерв управленческих кадров от Мурманской области формируется только </a:t>
            </a:r>
            <a:r>
              <a:rPr lang="ru-RU" sz="2000" dirty="0">
                <a:latin typeface="Constantia" pitchFamily="18" charset="0"/>
              </a:rPr>
              <a:t>из числа государственных гражданских служащих Мурманской области, планируемых к повышению в должности, по трем уровням</a:t>
            </a:r>
            <a:r>
              <a:rPr lang="ru-RU" sz="2000" dirty="0" smtClean="0">
                <a:latin typeface="Constantia" pitchFamily="18" charset="0"/>
              </a:rPr>
              <a:t>: высший, базовый и перспективный.</a:t>
            </a:r>
            <a:endParaRPr lang="ru-RU" sz="2000" dirty="0">
              <a:latin typeface="Constantia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2000" dirty="0" smtClean="0">
              <a:latin typeface="Constantia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20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936104"/>
          </a:xfr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Федеральный  резерв  управленческих  кадров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2937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Кандидатов в состав федерального резерва от Мурманской области предлагает Губернатор Мурманской области (по рекомендации руководителя ИОГВ</a:t>
            </a:r>
            <a:r>
              <a:rPr lang="ru-RU" sz="2400" dirty="0" smtClean="0">
                <a:latin typeface="Constantia" pitchFamily="18" charset="0"/>
              </a:rPr>
              <a:t>) согласно </a:t>
            </a:r>
            <a:r>
              <a:rPr lang="ru-RU" sz="2400" dirty="0">
                <a:latin typeface="Constantia" pitchFamily="18" charset="0"/>
              </a:rPr>
              <a:t>установленной Правительством РФ </a:t>
            </a:r>
            <a:r>
              <a:rPr lang="ru-RU" sz="2400" dirty="0" smtClean="0">
                <a:latin typeface="Constantia" pitchFamily="18" charset="0"/>
              </a:rPr>
              <a:t>квотой.</a:t>
            </a:r>
          </a:p>
          <a:p>
            <a:pPr marL="109728" indent="0" algn="just">
              <a:buNone/>
            </a:pPr>
            <a:endParaRPr lang="ru-RU" sz="2400" dirty="0">
              <a:latin typeface="Constantia" pitchFamily="18" charset="0"/>
            </a:endParaRPr>
          </a:p>
          <a:p>
            <a:pPr algn="just"/>
            <a:r>
              <a:rPr lang="ru-RU" sz="2400" dirty="0">
                <a:latin typeface="Constantia" pitchFamily="18" charset="0"/>
              </a:rPr>
              <a:t>Информация </a:t>
            </a:r>
            <a:r>
              <a:rPr lang="ru-RU" sz="2400" dirty="0" smtClean="0">
                <a:latin typeface="Constantia" pitchFamily="18" charset="0"/>
              </a:rPr>
              <a:t>о численности Федерального резерва управленческих кадров, о подготовке лиц, </a:t>
            </a:r>
            <a:r>
              <a:rPr lang="ru-RU" sz="2400" dirty="0">
                <a:latin typeface="Constantia" pitchFamily="18" charset="0"/>
              </a:rPr>
              <a:t>включенных в </a:t>
            </a:r>
            <a:r>
              <a:rPr lang="ru-RU" sz="2400" dirty="0" smtClean="0">
                <a:latin typeface="Constantia" pitchFamily="18" charset="0"/>
              </a:rPr>
              <a:t>Федеральный резерв, размещена на </a:t>
            </a:r>
            <a:r>
              <a:rPr lang="ru-RU" sz="2400" dirty="0">
                <a:latin typeface="Constantia" pitchFamily="18" charset="0"/>
              </a:rPr>
              <a:t>Федеральном портале управленческих кадров в </a:t>
            </a:r>
            <a:r>
              <a:rPr lang="ru-RU" sz="2400" dirty="0" smtClean="0">
                <a:latin typeface="Constantia" pitchFamily="18" charset="0"/>
              </a:rPr>
              <a:t>разделах «</a:t>
            </a:r>
            <a:r>
              <a:rPr lang="ru-RU" sz="2400" dirty="0">
                <a:latin typeface="Constantia" pitchFamily="18" charset="0"/>
              </a:rPr>
              <a:t>Резерв кадров</a:t>
            </a:r>
            <a:r>
              <a:rPr lang="ru-RU" sz="2400" dirty="0" smtClean="0">
                <a:latin typeface="Constantia" pitchFamily="18" charset="0"/>
              </a:rPr>
              <a:t>» и «</a:t>
            </a:r>
            <a:r>
              <a:rPr lang="ru-RU" sz="2400" dirty="0">
                <a:latin typeface="Constantia" pitchFamily="18" charset="0"/>
              </a:rPr>
              <a:t>Подготовка резерва»</a:t>
            </a:r>
            <a:r>
              <a:rPr lang="ru-RU" sz="2400" dirty="0" smtClean="0">
                <a:latin typeface="Constantia" pitchFamily="18" charset="0"/>
              </a:rPr>
              <a:t>: </a:t>
            </a:r>
          </a:p>
          <a:p>
            <a:pPr marL="109728" indent="0" algn="ctr">
              <a:buNone/>
            </a:pPr>
            <a:r>
              <a:rPr lang="ru-RU" sz="2400" b="1" u="sng" dirty="0" smtClean="0">
                <a:latin typeface="Constantia" pitchFamily="18" charset="0"/>
                <a:hlinkClick r:id="rId2"/>
              </a:rPr>
              <a:t>http</a:t>
            </a:r>
            <a:r>
              <a:rPr lang="ru-RU" sz="2400" b="1" u="sng" dirty="0">
                <a:latin typeface="Constantia" pitchFamily="18" charset="0"/>
                <a:hlinkClick r:id="rId2"/>
              </a:rPr>
              <a:t>://</a:t>
            </a:r>
            <a:r>
              <a:rPr lang="ru-RU" sz="2400" b="1" u="sng" dirty="0" smtClean="0">
                <a:latin typeface="Constantia" pitchFamily="18" charset="0"/>
                <a:hlinkClick r:id="rId2"/>
              </a:rPr>
              <a:t>gossluzhba.gov.ru/rezerv</a:t>
            </a:r>
            <a:r>
              <a:rPr lang="ru-RU" sz="2400" b="1" dirty="0" smtClean="0">
                <a:latin typeface="Constantia" pitchFamily="18" charset="0"/>
              </a:rPr>
              <a:t> </a:t>
            </a:r>
            <a:endParaRPr lang="ru-RU" sz="2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09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1318161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64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752528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Constantia" pitchFamily="18" charset="0"/>
              </a:rPr>
              <a:t>формируется для своевременного замещения государственных должностей Российской Федерации, должностей государственной гражданской службы Российской Федерации и иных должностей, назначение на которые и освобождение от которых осуществляется Президентом </a:t>
            </a:r>
            <a:r>
              <a:rPr lang="ru-RU" sz="1800" dirty="0" smtClean="0">
                <a:latin typeface="Constantia" pitchFamily="18" charset="0"/>
              </a:rPr>
              <a:t>РФ.</a:t>
            </a:r>
          </a:p>
          <a:p>
            <a:pPr algn="just"/>
            <a:endParaRPr lang="ru-RU" sz="800" dirty="0" smtClean="0">
              <a:latin typeface="Constantia" pitchFamily="18" charset="0"/>
            </a:endParaRPr>
          </a:p>
          <a:p>
            <a:pPr algn="just"/>
            <a:r>
              <a:rPr lang="ru-RU" sz="1800" dirty="0" smtClean="0">
                <a:latin typeface="Constantia" pitchFamily="18" charset="0"/>
              </a:rPr>
              <a:t>Кандидатов </a:t>
            </a:r>
            <a:r>
              <a:rPr lang="ru-RU" sz="1800" dirty="0">
                <a:latin typeface="Constantia" pitchFamily="18" charset="0"/>
              </a:rPr>
              <a:t>в состав Президентского резерва предлагают высшие должностные лица субъектов </a:t>
            </a:r>
            <a:r>
              <a:rPr lang="ru-RU" sz="1800" dirty="0" smtClean="0">
                <a:latin typeface="Constantia" pitchFamily="18" charset="0"/>
              </a:rPr>
              <a:t>РФ: </a:t>
            </a:r>
            <a:r>
              <a:rPr lang="ru-RU" sz="1800" dirty="0">
                <a:latin typeface="Constantia" pitchFamily="18" charset="0"/>
              </a:rPr>
              <a:t>от Мурманской области - Губернатор Мурманской области</a:t>
            </a:r>
            <a:r>
              <a:rPr lang="ru-RU" sz="1800" dirty="0" smtClean="0">
                <a:latin typeface="Constantia" pitchFamily="18" charset="0"/>
              </a:rPr>
              <a:t>.</a:t>
            </a:r>
          </a:p>
          <a:p>
            <a:pPr algn="just"/>
            <a:endParaRPr lang="ru-RU" sz="800" dirty="0">
              <a:latin typeface="Constantia" pitchFamily="18" charset="0"/>
            </a:endParaRPr>
          </a:p>
          <a:p>
            <a:pPr algn="just"/>
            <a:r>
              <a:rPr lang="ru-RU" sz="1800" dirty="0">
                <a:latin typeface="Constantia" pitchFamily="18" charset="0"/>
              </a:rPr>
              <a:t>Экспертный совет по отбору кандидатов в резерв управленческих кадров, находящихся под патронажем Президента РФ</a:t>
            </a:r>
            <a:r>
              <a:rPr lang="ru-RU" sz="1800" dirty="0" smtClean="0">
                <a:latin typeface="Constantia" pitchFamily="18" charset="0"/>
              </a:rPr>
              <a:t>,</a:t>
            </a:r>
            <a:r>
              <a:rPr lang="ru-RU" sz="1800" dirty="0">
                <a:latin typeface="Constantia" pitchFamily="18" charset="0"/>
              </a:rPr>
              <a:t> составляет список лиц, включенных в Президентский резерв, и направляет его на утверждение Президенту </a:t>
            </a:r>
            <a:r>
              <a:rPr lang="ru-RU" sz="1800" dirty="0" smtClean="0">
                <a:latin typeface="Constantia" pitchFamily="18" charset="0"/>
              </a:rPr>
              <a:t>РФ.</a:t>
            </a:r>
            <a:endParaRPr lang="ru-RU" sz="1800" dirty="0">
              <a:latin typeface="Constantia" pitchFamily="18" charset="0"/>
            </a:endParaRPr>
          </a:p>
          <a:p>
            <a:pPr algn="just"/>
            <a:endParaRPr lang="ru-RU" sz="800" dirty="0" smtClean="0">
              <a:latin typeface="Constantia" pitchFamily="18" charset="0"/>
            </a:endParaRPr>
          </a:p>
          <a:p>
            <a:pPr algn="just"/>
            <a:r>
              <a:rPr lang="ru-RU" sz="1800" dirty="0">
                <a:latin typeface="Constantia" pitchFamily="18" charset="0"/>
              </a:rPr>
              <a:t>Информация и лицах, включенных в </a:t>
            </a:r>
            <a:r>
              <a:rPr lang="ru-RU" sz="1800" dirty="0" smtClean="0">
                <a:latin typeface="Constantia" pitchFamily="18" charset="0"/>
              </a:rPr>
              <a:t>Президентский </a:t>
            </a:r>
            <a:r>
              <a:rPr lang="ru-RU" sz="1800" dirty="0">
                <a:latin typeface="Constantia" pitchFamily="18" charset="0"/>
              </a:rPr>
              <a:t>резерв, размещена на Федеральном портале управленческих кадров в разделе «Резерв кадров</a:t>
            </a:r>
            <a:r>
              <a:rPr lang="ru-RU" sz="1800" dirty="0" smtClean="0">
                <a:latin typeface="Constantia" pitchFamily="18" charset="0"/>
              </a:rPr>
              <a:t>»:</a:t>
            </a:r>
          </a:p>
          <a:p>
            <a:pPr marL="109728" indent="0" algn="ctr">
              <a:buNone/>
            </a:pPr>
            <a:r>
              <a:rPr lang="ru-RU" sz="1800" u="sng" dirty="0" smtClean="0">
                <a:latin typeface="Constantia" pitchFamily="18" charset="0"/>
                <a:hlinkClick r:id="rId2"/>
              </a:rPr>
              <a:t>http</a:t>
            </a:r>
            <a:r>
              <a:rPr lang="ru-RU" sz="1800" u="sng" dirty="0">
                <a:latin typeface="Constantia" pitchFamily="18" charset="0"/>
                <a:hlinkClick r:id="rId2"/>
              </a:rPr>
              <a:t>://</a:t>
            </a:r>
            <a:r>
              <a:rPr lang="ru-RU" sz="1800" u="sng" dirty="0" smtClean="0">
                <a:latin typeface="Constantia" pitchFamily="18" charset="0"/>
                <a:hlinkClick r:id="rId2"/>
              </a:rPr>
              <a:t>gossluzhba.gov.ru/rezerv</a:t>
            </a:r>
            <a:endParaRPr lang="ru-RU" sz="1800" dirty="0" smtClean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1008112"/>
          </a:xfrm>
          <a:solidFill>
            <a:schemeClr val="bg2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200" dirty="0">
                <a:effectLst/>
                <a:latin typeface="Constantia" pitchFamily="18" charset="0"/>
              </a:rPr>
              <a:t>Резерв управленческих кадров, находящихся под патронажем Президента Российской </a:t>
            </a:r>
            <a:r>
              <a:rPr lang="ru-RU" sz="2200" dirty="0" smtClean="0">
                <a:effectLst/>
                <a:latin typeface="Constantia" pitchFamily="18" charset="0"/>
              </a:rPr>
              <a:t>Федерации</a:t>
            </a:r>
            <a:endParaRPr lang="ru-RU" sz="2200" b="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4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2391984"/>
              </p:ext>
            </p:extLst>
          </p:nvPr>
        </p:nvGraphicFramePr>
        <p:xfrm>
          <a:off x="2699792" y="682205"/>
          <a:ext cx="6120680" cy="404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4645901"/>
              </p:ext>
            </p:extLst>
          </p:nvPr>
        </p:nvGraphicFramePr>
        <p:xfrm>
          <a:off x="4499992" y="4221088"/>
          <a:ext cx="410445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5" y="1196752"/>
            <a:ext cx="36724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Резерв 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управленческих кадров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5" y="4725144"/>
            <a:ext cx="3672409" cy="892552"/>
          </a:xfrm>
          <a:prstGeom prst="rect">
            <a:avLst/>
          </a:prstGeom>
          <a:solidFill>
            <a:srgbClr val="F0EA00"/>
          </a:solidFill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Constantia" pitchFamily="18" charset="0"/>
            </a:endParaRPr>
          </a:p>
          <a:p>
            <a:pPr algn="ctr"/>
            <a:r>
              <a:rPr lang="ru-RU" b="1" dirty="0" smtClean="0">
                <a:latin typeface="Constantia" pitchFamily="18" charset="0"/>
              </a:rPr>
              <a:t>Кадровый резерв на гражданской службе</a:t>
            </a:r>
          </a:p>
          <a:p>
            <a:pPr algn="ctr"/>
            <a:endParaRPr lang="ru-RU" sz="8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52" y="404663"/>
            <a:ext cx="821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smtClean="0">
                <a:latin typeface="Constantia" pitchFamily="18" charset="0"/>
              </a:rPr>
              <a:t>Система кадровых резервов в Российской Федерации</a:t>
            </a:r>
            <a:endParaRPr lang="ru-RU" sz="24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084168" y="4201926"/>
            <a:ext cx="545838" cy="36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13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92488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Constantia" pitchFamily="18" charset="0"/>
              </a:rPr>
              <a:t>СПАСИБО </a:t>
            </a:r>
            <a:br>
              <a:rPr lang="ru-RU" sz="7200" dirty="0" smtClean="0">
                <a:latin typeface="Constantia" pitchFamily="18" charset="0"/>
              </a:rPr>
            </a:br>
            <a:r>
              <a:rPr lang="ru-RU" sz="7200" dirty="0" smtClean="0">
                <a:latin typeface="Constantia" pitchFamily="18" charset="0"/>
              </a:rPr>
              <a:t>ЗА ВНИМАНИЕ!</a:t>
            </a:r>
            <a:endParaRPr lang="ru-RU" sz="7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3717032"/>
            <a:ext cx="3456384" cy="2246769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формируется для своевременного замещения </a:t>
            </a:r>
            <a:r>
              <a:rPr lang="ru-RU" sz="2000" dirty="0">
                <a:latin typeface="Constantia" pitchFamily="18" charset="0"/>
              </a:rPr>
              <a:t>должностей гражданской службы Мурманской области по группам должностей гражданской службы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76247" y="3717031"/>
            <a:ext cx="385437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onstantia" pitchFamily="18" charset="0"/>
              </a:rPr>
              <a:t>формируется для своевременного замещения </a:t>
            </a:r>
            <a:r>
              <a:rPr lang="ru-RU" sz="2000" dirty="0" smtClean="0">
                <a:latin typeface="Constantia" pitchFamily="18" charset="0"/>
              </a:rPr>
              <a:t>руководящих </a:t>
            </a:r>
            <a:r>
              <a:rPr lang="ru-RU" sz="2000" dirty="0">
                <a:latin typeface="Constantia" pitchFamily="18" charset="0"/>
              </a:rPr>
              <a:t>должностей в системе государственного и муниципального управления на федеральном и региональном уровнях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76672"/>
            <a:ext cx="683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  <a:t>ЦЕЛЬ  ФОРМИРОВАНИЯ</a:t>
            </a:r>
            <a:endParaRPr lang="ru-RU" sz="2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986244"/>
            <a:ext cx="3456384" cy="1938992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блок: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400" dirty="0">
                <a:latin typeface="Constantia" pitchFamily="18" charset="0"/>
              </a:rPr>
              <a:t>кадровый резерв на </a:t>
            </a:r>
            <a:r>
              <a:rPr lang="ru-RU" sz="2400" dirty="0" smtClean="0">
                <a:latin typeface="Constantia" pitchFamily="18" charset="0"/>
              </a:rPr>
              <a:t>государственной </a:t>
            </a:r>
            <a:r>
              <a:rPr lang="ru-RU" sz="2400" dirty="0">
                <a:latin typeface="Constantia" pitchFamily="18" charset="0"/>
              </a:rPr>
              <a:t>гражданской службе Мурманской области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4470" y="986244"/>
            <a:ext cx="3317930" cy="193899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II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блок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400" dirty="0">
                <a:latin typeface="Constantia" pitchFamily="18" charset="0"/>
              </a:rPr>
              <a:t>резерв управленческих кадров Мурманской </a:t>
            </a:r>
            <a:r>
              <a:rPr lang="ru-RU" sz="2400" dirty="0" smtClean="0">
                <a:latin typeface="Constantia" pitchFamily="18" charset="0"/>
              </a:rPr>
              <a:t>области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flipH="1">
            <a:off x="2070960" y="3036560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flipH="1">
            <a:off x="6423435" y="3068960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777" y="519791"/>
            <a:ext cx="7344816" cy="2246769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  <a:latin typeface="Constantia" pitchFamily="18" charset="0"/>
              </a:rPr>
              <a:t>I</a:t>
            </a:r>
            <a:r>
              <a:rPr lang="ru-RU" sz="2800" b="1" u="sng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Constantia" pitchFamily="18" charset="0"/>
              </a:rPr>
              <a:t>блок</a:t>
            </a:r>
            <a:endParaRPr lang="ru-RU" sz="2800" b="1" u="sng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Кадровый </a:t>
            </a:r>
            <a:r>
              <a:rPr lang="ru-RU" sz="2800" b="1" dirty="0">
                <a:solidFill>
                  <a:srgbClr val="C00000"/>
                </a:solidFill>
                <a:latin typeface="Constantia" pitchFamily="18" charset="0"/>
              </a:rPr>
              <a:t>резерв на государственной гражданской службе Мурманской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области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включает в себя 2 вида: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670" y="3461118"/>
            <a:ext cx="3358281" cy="2246769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Кадровый резерв государственного органа Мурманской област</a:t>
            </a:r>
            <a:r>
              <a:rPr lang="ru-RU" sz="2800" dirty="0" smtClean="0">
                <a:latin typeface="Constantia" pitchFamily="18" charset="0"/>
              </a:rPr>
              <a:t>и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451148"/>
            <a:ext cx="3600400" cy="2246769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>Кадровый </a:t>
            </a:r>
            <a:r>
              <a:rPr lang="ru-RU" sz="2800" b="1" dirty="0">
                <a:latin typeface="Constantia" pitchFamily="18" charset="0"/>
              </a:rPr>
              <a:t>резерв </a:t>
            </a:r>
            <a:r>
              <a:rPr lang="ru-RU" sz="2800" b="1" dirty="0" smtClean="0">
                <a:latin typeface="Constantia" pitchFamily="18" charset="0"/>
              </a:rPr>
              <a:t>Мурманской области (</a:t>
            </a:r>
            <a:r>
              <a:rPr lang="ru-RU" sz="2800" b="1" dirty="0">
                <a:latin typeface="Constantia" pitchFamily="18" charset="0"/>
              </a:rPr>
              <a:t>Р</a:t>
            </a:r>
            <a:r>
              <a:rPr lang="ru-RU" sz="2800" b="1" dirty="0" smtClean="0">
                <a:latin typeface="Constantia" pitchFamily="18" charset="0"/>
              </a:rPr>
              <a:t>егиональный кадровый резерв)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2118315" y="2807380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6398876" y="2807380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Формирование</a:t>
            </a:r>
            <a:r>
              <a:rPr lang="ru-RU" sz="24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кадровых резервов</a:t>
            </a:r>
            <a:endParaRPr lang="ru-RU" sz="2400" b="1" dirty="0"/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539552" y="908720"/>
            <a:ext cx="3888432" cy="792088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2200" dirty="0" smtClean="0">
                <a:latin typeface="Constantia" pitchFamily="18" charset="0"/>
              </a:rPr>
              <a:t>Кадровый резерв государственного органа</a:t>
            </a:r>
            <a:endParaRPr lang="ru-RU" sz="2200" dirty="0">
              <a:latin typeface="Constantia" pitchFamily="18" charset="0"/>
            </a:endParaRPr>
          </a:p>
        </p:txBody>
      </p:sp>
      <p:sp>
        <p:nvSpPr>
          <p:cNvPr id="4" name="Объект 7"/>
          <p:cNvSpPr txBox="1">
            <a:spLocks/>
          </p:cNvSpPr>
          <p:nvPr/>
        </p:nvSpPr>
        <p:spPr>
          <a:xfrm>
            <a:off x="4788023" y="908720"/>
            <a:ext cx="3898777" cy="792087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2200" dirty="0" smtClean="0">
                <a:latin typeface="Constantia" pitchFamily="18" charset="0"/>
              </a:rPr>
              <a:t>Кадровый резерв Мурманской области</a:t>
            </a:r>
            <a:endParaRPr lang="ru-RU" sz="2200" dirty="0">
              <a:latin typeface="Constantia" pitchFamily="18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71706" y="2348880"/>
            <a:ext cx="3970784" cy="280831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Bef>
                <a:spcPts val="0"/>
              </a:spcBef>
              <a:buNone/>
            </a:pPr>
            <a:r>
              <a:rPr lang="ru-RU" sz="2200" dirty="0" smtClean="0">
                <a:latin typeface="Constantia" pitchFamily="18" charset="0"/>
              </a:rPr>
              <a:t>формируется на конкурсной основе соответствующим представителя нанимателя для замещения должностей гражданской службы высшей, главной, ведущей и старшей групп должностей в этом же государственном органе</a:t>
            </a: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4626523" y="2348880"/>
            <a:ext cx="4193949" cy="345638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sz="2200" dirty="0">
                <a:latin typeface="Constantia" pitchFamily="18" charset="0"/>
              </a:rPr>
              <a:t>ф</a:t>
            </a:r>
            <a:r>
              <a:rPr lang="ru-RU" sz="2200" dirty="0" smtClean="0">
                <a:latin typeface="Constantia" pitchFamily="18" charset="0"/>
              </a:rPr>
              <a:t>ормируется из гражданских служащих и граждан, состоящих в кадровых резервах гос. органов Мурманской области, для замещения должностей гражданской службы высшей, главной и ведущей групп в любом  из государственных органов Мурманской обл</a:t>
            </a:r>
            <a:r>
              <a:rPr lang="ru-RU" sz="2000" dirty="0" smtClean="0">
                <a:latin typeface="Constantia" pitchFamily="18" charset="0"/>
              </a:rPr>
              <a:t>асти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flipH="1">
            <a:off x="2303768" y="1755342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flipH="1">
            <a:off x="6647411" y="1758454"/>
            <a:ext cx="180000" cy="540000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9802" y="5170511"/>
            <a:ext cx="395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* </a:t>
            </a:r>
            <a:r>
              <a:rPr lang="ru-RU" i="1" dirty="0" smtClean="0">
                <a:latin typeface="Constantia" pitchFamily="18" charset="0"/>
              </a:rPr>
              <a:t>ведется кадровым сотрудником </a:t>
            </a:r>
          </a:p>
          <a:p>
            <a:r>
              <a:rPr lang="ru-RU" i="1" dirty="0" smtClean="0">
                <a:latin typeface="Constantia" pitchFamily="18" charset="0"/>
              </a:rPr>
              <a:t>   государственного органа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0916" y="5805264"/>
            <a:ext cx="415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onstantia" pitchFamily="18" charset="0"/>
              </a:rPr>
              <a:t>* ведется управлением</a:t>
            </a:r>
          </a:p>
          <a:p>
            <a:r>
              <a:rPr lang="ru-RU" i="1" dirty="0" smtClean="0">
                <a:latin typeface="Constantia" pitchFamily="18" charset="0"/>
              </a:rPr>
              <a:t>   государственной службы и кадров</a:t>
            </a:r>
            <a:endParaRPr lang="ru-RU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правовые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акты,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порядок формирования кадрового резерва на государственной гражданской службе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280920" cy="1944216"/>
          </a:xfrm>
        </p:spPr>
        <p:txBody>
          <a:bodyPr>
            <a:noAutofit/>
          </a:bodyPr>
          <a:lstStyle/>
          <a:p>
            <a:pPr lvl="0" algn="just"/>
            <a:r>
              <a:rPr lang="ru-RU" sz="2200" dirty="0" smtClean="0">
                <a:latin typeface="Constantia" pitchFamily="18" charset="0"/>
              </a:rPr>
              <a:t>Федеральный закон от 27.07.2004 № 79-ФЗ «О государственной гражданской службе Российской Федерации»</a:t>
            </a:r>
          </a:p>
          <a:p>
            <a:pPr algn="just">
              <a:lnSpc>
                <a:spcPct val="90000"/>
              </a:lnSpc>
            </a:pPr>
            <a:r>
              <a:rPr lang="ru-RU" sz="2200" dirty="0" smtClean="0">
                <a:latin typeface="Constantia" pitchFamily="18" charset="0"/>
              </a:rPr>
              <a:t>Закон Мурманской области от 13.10.2005 № 660-01-ЗМО «О государственной гражданской службе Мурманской области»</a:t>
            </a:r>
            <a:endParaRPr lang="ru-RU" sz="2200" b="1" dirty="0" smtClean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5143513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3797" y="3743129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Constantia" pitchFamily="18" charset="0"/>
              </a:rPr>
              <a:t>В соответствии с законодательством о государственной гражданской службе порядок формирования кадрового резерва на государственной гражданской службе Мурманской области и работы с ним определены в Положении о кадровом резерве на государственной гражданской службе Мурманской области, утвержденным постановлением Губернатора Мурманской области от 17.06.2013 № 105-ПГ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Constantia" pitchFamily="18" charset="0"/>
              </a:rPr>
              <a:t>(в редакции от 30.01.2014).</a:t>
            </a:r>
          </a:p>
        </p:txBody>
      </p:sp>
    </p:spTree>
    <p:extLst>
      <p:ext uri="{BB962C8B-B14F-4D97-AF65-F5344CB8AC3E}">
        <p14:creationId xmlns:p14="http://schemas.microsoft.com/office/powerpoint/2010/main" val="1537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Constantia" pitchFamily="18" charset="0"/>
              </a:rPr>
              <a:t>на </a:t>
            </a:r>
            <a:r>
              <a:rPr lang="ru-RU" sz="2400" dirty="0">
                <a:latin typeface="Constantia" pitchFamily="18" charset="0"/>
              </a:rPr>
              <a:t>сайте Аппарата Правительства Мурманской </a:t>
            </a:r>
            <a:r>
              <a:rPr lang="ru-RU" sz="2400" dirty="0" smtClean="0">
                <a:latin typeface="Constantia" pitchFamily="18" charset="0"/>
              </a:rPr>
              <a:t>области в разделе «Документы»</a:t>
            </a:r>
          </a:p>
          <a:p>
            <a:pPr algn="just"/>
            <a:endParaRPr lang="ru-RU" sz="28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выбираем </a:t>
            </a:r>
            <a:r>
              <a:rPr lang="ru-RU" sz="2400" dirty="0">
                <a:latin typeface="Constantia" pitchFamily="18" charset="0"/>
              </a:rPr>
              <a:t>«</a:t>
            </a:r>
            <a:r>
              <a:rPr lang="ru-RU" sz="2400" dirty="0" smtClean="0">
                <a:latin typeface="Constantia" pitchFamily="18" charset="0"/>
              </a:rPr>
              <a:t>Нормативные правовые документы»</a:t>
            </a:r>
          </a:p>
          <a:p>
            <a:pPr marL="109728" indent="0" algn="just">
              <a:buNone/>
            </a:pPr>
            <a:endParaRPr lang="ru-RU" sz="2800" dirty="0" smtClean="0">
              <a:latin typeface="Constantia" pitchFamily="18" charset="0"/>
            </a:endParaRPr>
          </a:p>
          <a:p>
            <a:pPr algn="just"/>
            <a:r>
              <a:rPr lang="ru-RU" sz="2400" dirty="0" smtClean="0">
                <a:latin typeface="Constantia" pitchFamily="18" charset="0"/>
              </a:rPr>
              <a:t>подраздел «нормативные правовые акты </a:t>
            </a:r>
            <a:r>
              <a:rPr lang="ru-RU" sz="2400" dirty="0">
                <a:latin typeface="Constantia" pitchFamily="18" charset="0"/>
              </a:rPr>
              <a:t>в сфере государственной гражданской </a:t>
            </a:r>
            <a:r>
              <a:rPr lang="ru-RU" sz="2400" dirty="0" smtClean="0">
                <a:latin typeface="Constantia" pitchFamily="18" charset="0"/>
              </a:rPr>
              <a:t>службы»</a:t>
            </a:r>
          </a:p>
          <a:p>
            <a:pPr marL="109728" indent="0" algn="just">
              <a:buNone/>
            </a:pPr>
            <a:endParaRPr lang="ru-RU" sz="2800" dirty="0" smtClean="0">
              <a:solidFill>
                <a:srgbClr val="0C45E6"/>
              </a:solidFill>
              <a:latin typeface="Constantia" pitchFamily="18" charset="0"/>
            </a:endParaRPr>
          </a:p>
          <a:p>
            <a:pPr algn="just"/>
            <a:r>
              <a:rPr lang="ru-RU" sz="2400" dirty="0">
                <a:latin typeface="Constantia" pitchFamily="18" charset="0"/>
              </a:rPr>
              <a:t>п</a:t>
            </a:r>
            <a:r>
              <a:rPr lang="ru-RU" sz="2400" dirty="0" smtClean="0">
                <a:latin typeface="Constantia" pitchFamily="18" charset="0"/>
              </a:rPr>
              <a:t>од заголовком «Постановления </a:t>
            </a:r>
            <a:r>
              <a:rPr lang="ru-RU" sz="2400" dirty="0">
                <a:latin typeface="Constantia" pitchFamily="18" charset="0"/>
              </a:rPr>
              <a:t>и распоряжения Губернатора Мурманской </a:t>
            </a:r>
            <a:r>
              <a:rPr lang="ru-RU" sz="2400" dirty="0" smtClean="0">
                <a:latin typeface="Constantia" pitchFamily="18" charset="0"/>
              </a:rPr>
              <a:t>области»</a:t>
            </a:r>
            <a:endParaRPr lang="ru-RU" sz="2400" dirty="0">
              <a:latin typeface="Constantia" pitchFamily="18" charset="0"/>
            </a:endParaRPr>
          </a:p>
          <a:p>
            <a:pPr algn="just"/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48680"/>
            <a:ext cx="6912768" cy="46166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nstantia" pitchFamily="18" charset="0"/>
              </a:rPr>
              <a:t>Положение о кадровом резерве размещено</a:t>
            </a:r>
            <a:r>
              <a:rPr lang="ru-RU" sz="2400" b="1" dirty="0">
                <a:latin typeface="Constantia" pitchFamily="18" charset="0"/>
              </a:rPr>
              <a:t>:</a:t>
            </a:r>
          </a:p>
        </p:txBody>
      </p:sp>
      <p:sp>
        <p:nvSpPr>
          <p:cNvPr id="8" name="Стрелка вниз 7"/>
          <p:cNvSpPr/>
          <p:nvPr/>
        </p:nvSpPr>
        <p:spPr>
          <a:xfrm flipH="1">
            <a:off x="4342701" y="2132856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4346514" y="3028853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4376531" y="4149080"/>
            <a:ext cx="125092" cy="434164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44616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2950</TotalTime>
  <Words>1166</Words>
  <Application>Microsoft Office PowerPoint</Application>
  <PresentationFormat>Экран (4:3)</PresentationFormat>
  <Paragraphs>148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Система кадровых резервов и их использование</vt:lpstr>
      <vt:lpstr>Современные стандарты государственного управления предполагают наличие высокопрофессионального и эффективного кадрового состава гражданских служащих</vt:lpstr>
      <vt:lpstr>Система кадровых резервов состоит из двух больших блоков </vt:lpstr>
      <vt:lpstr>Презентация PowerPoint</vt:lpstr>
      <vt:lpstr>Презентация PowerPoint</vt:lpstr>
      <vt:lpstr>Презентация PowerPoint</vt:lpstr>
      <vt:lpstr>Нормативные правовые акты, регламентирующие порядок формирования кадрового резерва на государственной гражданской службе</vt:lpstr>
      <vt:lpstr>Презентация PowerPoint</vt:lpstr>
      <vt:lpstr>Презентация PowerPoint</vt:lpstr>
      <vt:lpstr>Презентация PowerPoint</vt:lpstr>
      <vt:lpstr>Формы и образцы для ведения кадрового резерва (архива кадрового резерва) государственного органа размещены:</vt:lpstr>
      <vt:lpstr>Размещены на сайте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регионального кадрового резерва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резерва  управленческих  кадров</vt:lpstr>
      <vt:lpstr>Федеральный  резерв  управленческих  кадров</vt:lpstr>
      <vt:lpstr>Презентация PowerPoint</vt:lpstr>
      <vt:lpstr>Презентация PowerPoint</vt:lpstr>
      <vt:lpstr>Резерв управленческих кадров, находящихся под патронажем Президента Российской Федерации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vvmedvedeva</dc:creator>
  <cp:lastModifiedBy>Митрошенко В.В.</cp:lastModifiedBy>
  <cp:revision>386</cp:revision>
  <cp:lastPrinted>2014-09-19T10:18:27Z</cp:lastPrinted>
  <dcterms:created xsi:type="dcterms:W3CDTF">2014-03-24T13:37:25Z</dcterms:created>
  <dcterms:modified xsi:type="dcterms:W3CDTF">2014-11-27T06:29:33Z</dcterms:modified>
</cp:coreProperties>
</file>